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2"/>
  </p:notesMasterIdLst>
  <p:sldIdLst>
    <p:sldId id="298" r:id="rId2"/>
    <p:sldId id="257" r:id="rId3"/>
    <p:sldId id="290" r:id="rId4"/>
    <p:sldId id="258" r:id="rId5"/>
    <p:sldId id="259" r:id="rId6"/>
    <p:sldId id="260" r:id="rId7"/>
    <p:sldId id="261" r:id="rId8"/>
    <p:sldId id="293" r:id="rId9"/>
    <p:sldId id="297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70" r:id="rId18"/>
    <p:sldId id="269" r:id="rId19"/>
    <p:sldId id="271" r:id="rId20"/>
    <p:sldId id="273" r:id="rId21"/>
    <p:sldId id="294" r:id="rId22"/>
    <p:sldId id="274" r:id="rId23"/>
    <p:sldId id="275" r:id="rId24"/>
    <p:sldId id="276" r:id="rId25"/>
    <p:sldId id="296" r:id="rId26"/>
    <p:sldId id="277" r:id="rId27"/>
    <p:sldId id="278" r:id="rId28"/>
    <p:sldId id="279" r:id="rId29"/>
    <p:sldId id="280" r:id="rId30"/>
    <p:sldId id="281" r:id="rId31"/>
    <p:sldId id="286" r:id="rId32"/>
    <p:sldId id="291" r:id="rId33"/>
    <p:sldId id="292" r:id="rId34"/>
    <p:sldId id="283" r:id="rId35"/>
    <p:sldId id="285" r:id="rId36"/>
    <p:sldId id="284" r:id="rId37"/>
    <p:sldId id="289" r:id="rId38"/>
    <p:sldId id="287" r:id="rId39"/>
    <p:sldId id="288" r:id="rId40"/>
    <p:sldId id="295" r:id="rId41"/>
  </p:sldIdLst>
  <p:sldSz cx="12192000" cy="6858000"/>
  <p:notesSz cx="6858000" cy="91440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imon" initials="S" lastIdx="2" clrIdx="0">
    <p:extLst>
      <p:ext uri="{19B8F6BF-5375-455C-9EA6-DF929625EA0E}">
        <p15:presenceInfo xmlns:p15="http://schemas.microsoft.com/office/powerpoint/2012/main" userId="Simo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70AD47"/>
    <a:srgbClr val="5B9B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3302" autoAdjust="0"/>
  </p:normalViewPr>
  <p:slideViewPr>
    <p:cSldViewPr snapToGrid="0">
      <p:cViewPr varScale="1">
        <p:scale>
          <a:sx n="84" d="100"/>
          <a:sy n="84" d="100"/>
        </p:scale>
        <p:origin x="1596" y="7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commentAuthors" Target="commentAuthors.xml"/><Relationship Id="rId48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51EFE6-B797-42B0-BB84-70AC331D038C}" type="datetimeFigureOut">
              <a:rPr lang="nl-BE" smtClean="0"/>
              <a:t>5/02/2018</a:t>
            </a:fld>
            <a:endParaRPr lang="nl-B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734422-D1CA-44CF-A4F1-9B43F356EA3A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202973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CustomShape 1"/>
          <p:cNvSpPr/>
          <p:nvPr/>
        </p:nvSpPr>
        <p:spPr>
          <a:xfrm>
            <a:off x="3885840" y="8686800"/>
            <a:ext cx="297072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914040" y="4343040"/>
            <a:ext cx="5028120" cy="4113720"/>
          </a:xfrm>
          <a:prstGeom prst="rect">
            <a:avLst/>
          </a:prstGeom>
        </p:spPr>
        <p:txBody>
          <a:bodyPr lIns="90000" tIns="45000" rIns="90000" bIns="45000"/>
          <a:lstStyle/>
          <a:p>
            <a:endParaRPr lang="en-CA" sz="20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812356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Note that the traffic light shown is in an invalid</a:t>
            </a:r>
            <a:r>
              <a:rPr lang="nl-BE" baseline="0" dirty="0"/>
              <a:t> state (all lights on), but otherwise the colors would not be visible.</a:t>
            </a:r>
          </a:p>
          <a:p>
            <a:r>
              <a:rPr lang="nl-BE" baseline="0" dirty="0"/>
              <a:t>Don’t forget: we’re modelling the controller software of the traffic light, not the traffic light itself.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734422-D1CA-44CF-A4F1-9B43F356EA3A}" type="slidenum">
              <a:rPr lang="nl-BE" smtClean="0"/>
              <a:t>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719598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734422-D1CA-44CF-A4F1-9B43F356EA3A}" type="slidenum">
              <a:rPr lang="nl-BE" smtClean="0"/>
              <a:t>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853091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734422-D1CA-44CF-A4F1-9B43F356EA3A}" type="slidenum">
              <a:rPr lang="nl-BE" smtClean="0"/>
              <a:t>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780665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Motivation for choices: Statemate because</a:t>
            </a:r>
            <a:r>
              <a:rPr lang="nl-BE" baseline="0" dirty="0"/>
              <a:t> we can see composite states as black boxes, Rhapsody for ‘specialization’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734422-D1CA-44CF-A4F1-9B43F356EA3A}" type="slidenum">
              <a:rPr lang="nl-BE" smtClean="0"/>
              <a:t>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794041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734422-D1CA-44CF-A4F1-9B43F356EA3A}" type="slidenum">
              <a:rPr lang="nl-BE" smtClean="0"/>
              <a:t>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257112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734422-D1CA-44CF-A4F1-9B43F356EA3A}" type="slidenum">
              <a:rPr lang="nl-BE" smtClean="0"/>
              <a:t>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245747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734422-D1CA-44CF-A4F1-9B43F356EA3A}" type="slidenum">
              <a:rPr lang="nl-BE" smtClean="0"/>
              <a:t>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628882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734422-D1CA-44CF-A4F1-9B43F356EA3A}" type="slidenum">
              <a:rPr lang="nl-BE" smtClean="0"/>
              <a:t>29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673979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734422-D1CA-44CF-A4F1-9B43F356EA3A}" type="slidenum">
              <a:rPr lang="nl-BE" smtClean="0"/>
              <a:t>30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6005204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734422-D1CA-44CF-A4F1-9B43F356EA3A}" type="slidenum">
              <a:rPr lang="nl-BE" smtClean="0"/>
              <a:t>32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937410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734422-D1CA-44CF-A4F1-9B43F356EA3A}" type="slidenum">
              <a:rPr lang="nl-BE" smtClean="0"/>
              <a:t>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10820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734422-D1CA-44CF-A4F1-9B43F356EA3A}" type="slidenum">
              <a:rPr lang="nl-BE" smtClean="0"/>
              <a:t>35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4503290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734422-D1CA-44CF-A4F1-9B43F356EA3A}" type="slidenum">
              <a:rPr lang="nl-BE" smtClean="0"/>
              <a:t>36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6268834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Kan code genereren voor meerdere platformen</a:t>
            </a:r>
            <a:br>
              <a:rPr lang="nl-BE" dirty="0"/>
            </a:br>
            <a:r>
              <a:rPr lang="nl-B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 - talen: VHDL, Java, C++, Python, ... (maar heb dan wel een neutrale Action Language nodig)</a:t>
            </a:r>
            <a:br>
              <a:rPr lang="nl-BE" dirty="0"/>
            </a:br>
            <a:r>
              <a:rPr lang="nl-B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 - discrete-time (hardware platform), discrete-event (general purpose OS)</a:t>
            </a:r>
            <a:endParaRPr lang="nl-BE" dirty="0"/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734422-D1CA-44CF-A4F1-9B43F356EA3A}" type="slidenum">
              <a:rPr lang="nl-BE" smtClean="0"/>
              <a:t>37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295311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Customizable Code Generator Framework</a:t>
            </a:r>
          </a:p>
          <a:p>
            <a:endParaRPr lang="nl-BE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Kan code genereren voor meerdere platformen</a:t>
            </a:r>
            <a:br>
              <a:rPr lang="nl-BE" dirty="0"/>
            </a:br>
            <a:r>
              <a:rPr lang="nl-B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 - talen: VHDL, Java, C++, Python, ... (maar heb dan wel een neutrale Action Language nodig)</a:t>
            </a:r>
            <a:br>
              <a:rPr lang="nl-BE" dirty="0"/>
            </a:br>
            <a:r>
              <a:rPr lang="nl-B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 - discrete-time (hardware platform), discrete-event (general purpose OS)</a:t>
            </a:r>
            <a:endParaRPr lang="nl-BE" dirty="0"/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734422-D1CA-44CF-A4F1-9B43F356EA3A}" type="slidenum">
              <a:rPr lang="nl-BE" smtClean="0"/>
              <a:t>38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8270457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Kan code genereren voor meerdere platformen</a:t>
            </a:r>
            <a:br>
              <a:rPr lang="nl-BE" dirty="0"/>
            </a:br>
            <a:r>
              <a:rPr lang="nl-B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 - talen: VHDL, Java, C++, Python, ... (maar heb dan wel een neutrale Action Language nodig)</a:t>
            </a:r>
            <a:br>
              <a:rPr lang="nl-BE" dirty="0"/>
            </a:br>
            <a:r>
              <a:rPr lang="nl-B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 - discrete-time (hardware platform), discrete-event (general purpose OS)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734422-D1CA-44CF-A4F1-9B43F356EA3A}" type="slidenum">
              <a:rPr lang="nl-BE" smtClean="0"/>
              <a:t>40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78748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Programming language is good for transformational systems!</a:t>
            </a:r>
          </a:p>
          <a:p>
            <a:r>
              <a:rPr lang="nl-BE" dirty="0"/>
              <a:t>It</a:t>
            </a:r>
            <a:r>
              <a:rPr lang="nl-BE" baseline="0" dirty="0"/>
              <a:t> was designed historically for implementing algorithms.</a:t>
            </a:r>
          </a:p>
          <a:p>
            <a:r>
              <a:rPr lang="nl-BE" baseline="0" dirty="0"/>
              <a:t>Abstractions were added later for concurrency and timeouts (through OS), but the fundamental building blocks and sequential execution style never changed.</a:t>
            </a:r>
          </a:p>
          <a:p>
            <a:r>
              <a:rPr lang="nl-BE" baseline="0" dirty="0"/>
              <a:t>We’re too close to “how” it is implemented, not “what” we want to implement.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734422-D1CA-44CF-A4F1-9B43F356EA3A}" type="slidenum">
              <a:rPr lang="nl-BE" smtClean="0"/>
              <a:t>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733446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Let’s look at</a:t>
            </a:r>
            <a:r>
              <a:rPr lang="nl-BE" baseline="0" dirty="0"/>
              <a:t> one of the examples of before (Tank Wars): simplified.</a:t>
            </a:r>
            <a:endParaRPr lang="nl-BE" dirty="0"/>
          </a:p>
          <a:p>
            <a:r>
              <a:rPr lang="nl-BE" dirty="0"/>
              <a:t>Abstraction:</a:t>
            </a:r>
            <a:r>
              <a:rPr lang="nl-BE" baseline="0" dirty="0"/>
              <a:t> most of the time “null” event (nothing pertinent happens).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734422-D1CA-44CF-A4F1-9B43F356EA3A}" type="slidenum">
              <a:rPr lang="nl-BE" smtClean="0"/>
              <a:t>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377881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Code synthesis: difference with DEVS for example, which is used</a:t>
            </a:r>
            <a:r>
              <a:rPr lang="nl-BE" baseline="0" dirty="0"/>
              <a:t> exclusively for simulation, analysis of properties, not for code generation.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734422-D1CA-44CF-A4F1-9B43F356EA3A}" type="slidenum">
              <a:rPr lang="nl-BE" smtClean="0"/>
              <a:t>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947942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Notion of nodes, edges, but also regions that can overlap,</a:t>
            </a:r>
            <a:r>
              <a:rPr lang="nl-BE" baseline="0" dirty="0"/>
              <a:t> be nested and composed.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734422-D1CA-44CF-A4F1-9B43F356EA3A}" type="slidenum">
              <a:rPr lang="nl-BE" smtClean="0"/>
              <a:t>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399340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734422-D1CA-44CF-A4F1-9B43F356EA3A}" type="slidenum">
              <a:rPr lang="nl-BE" smtClean="0"/>
              <a:t>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420094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Specification of controller -&gt; we know that</a:t>
            </a:r>
            <a:r>
              <a:rPr lang="nl-BE" baseline="0" dirty="0"/>
              <a:t> this will be a Statechart model, but for now we don’t really care: it can be programming code, or whatever.</a:t>
            </a:r>
          </a:p>
          <a:p>
            <a:r>
              <a:rPr lang="nl-BE" baseline="0" dirty="0"/>
              <a:t>We don’t have a real traffic light, nor a policeman: so we will build a simulated environment from the same specification.</a:t>
            </a:r>
          </a:p>
          <a:p>
            <a:r>
              <a:rPr lang="nl-BE" baseline="0" dirty="0"/>
              <a:t>So now in the remaining slide: build the controller (using Statecharts).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734422-D1CA-44CF-A4F1-9B43F356EA3A}" type="slidenum">
              <a:rPr lang="nl-BE" smtClean="0"/>
              <a:t>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310736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734422-D1CA-44CF-A4F1-9B43F356EA3A}" type="slidenum">
              <a:rPr lang="nl-BE" smtClean="0"/>
              <a:t>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118263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6DE79-81F9-481D-A5C3-2A39B7828CEA}" type="datetimeFigureOut">
              <a:rPr lang="nl-BE" smtClean="0"/>
              <a:t>5/02/2018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191B7-FB56-4DA3-A9DD-D1CEBA4B1AB2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644537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6DE79-81F9-481D-A5C3-2A39B7828CEA}" type="datetimeFigureOut">
              <a:rPr lang="nl-BE" smtClean="0"/>
              <a:t>5/02/2018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191B7-FB56-4DA3-A9DD-D1CEBA4B1AB2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707018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6DE79-81F9-481D-A5C3-2A39B7828CEA}" type="datetimeFigureOut">
              <a:rPr lang="nl-BE" smtClean="0"/>
              <a:t>5/02/2018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191B7-FB56-4DA3-A9DD-D1CEBA4B1AB2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700892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6DE79-81F9-481D-A5C3-2A39B7828CEA}" type="datetimeFigureOut">
              <a:rPr lang="nl-BE" smtClean="0"/>
              <a:t>5/02/2018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191B7-FB56-4DA3-A9DD-D1CEBA4B1AB2}" type="slidenum">
              <a:rPr lang="nl-BE" smtClean="0"/>
              <a:t>‹#›</a:t>
            </a:fld>
            <a:endParaRPr lang="nl-BE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5026" y="6538912"/>
            <a:ext cx="1038370" cy="1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9456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6DE79-81F9-481D-A5C3-2A39B7828CEA}" type="datetimeFigureOut">
              <a:rPr lang="nl-BE" smtClean="0"/>
              <a:t>5/02/2018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191B7-FB56-4DA3-A9DD-D1CEBA4B1AB2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457667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6DE79-81F9-481D-A5C3-2A39B7828CEA}" type="datetimeFigureOut">
              <a:rPr lang="nl-BE" smtClean="0"/>
              <a:t>5/02/2018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191B7-FB56-4DA3-A9DD-D1CEBA4B1AB2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060913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6DE79-81F9-481D-A5C3-2A39B7828CEA}" type="datetimeFigureOut">
              <a:rPr lang="nl-BE" smtClean="0"/>
              <a:t>5/02/2018</a:t>
            </a:fld>
            <a:endParaRPr lang="nl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191B7-FB56-4DA3-A9DD-D1CEBA4B1AB2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704725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6DE79-81F9-481D-A5C3-2A39B7828CEA}" type="datetimeFigureOut">
              <a:rPr lang="nl-BE" smtClean="0"/>
              <a:t>5/02/2018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191B7-FB56-4DA3-A9DD-D1CEBA4B1AB2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35729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6DE79-81F9-481D-A5C3-2A39B7828CEA}" type="datetimeFigureOut">
              <a:rPr lang="nl-BE" smtClean="0"/>
              <a:t>5/02/2018</a:t>
            </a:fld>
            <a:endParaRPr lang="nl-B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191B7-FB56-4DA3-A9DD-D1CEBA4B1AB2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795893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6DE79-81F9-481D-A5C3-2A39B7828CEA}" type="datetimeFigureOut">
              <a:rPr lang="nl-BE" smtClean="0"/>
              <a:t>5/02/2018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191B7-FB56-4DA3-A9DD-D1CEBA4B1AB2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610069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B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6DE79-81F9-481D-A5C3-2A39B7828CEA}" type="datetimeFigureOut">
              <a:rPr lang="nl-BE" smtClean="0"/>
              <a:t>5/02/2018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191B7-FB56-4DA3-A9DD-D1CEBA4B1AB2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31226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6DE79-81F9-481D-A5C3-2A39B7828CEA}" type="datetimeFigureOut">
              <a:rPr lang="nl-BE" smtClean="0"/>
              <a:t>5/02/2018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C191B7-FB56-4DA3-A9DD-D1CEBA4B1AB2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97846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hyperlink" Target="http://msdl.cs.mcgill.ca/" TargetMode="Externa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gi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gif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gif"/><Relationship Id="rId4" Type="http://schemas.openxmlformats.org/officeDocument/2006/relationships/image" Target="../media/image15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gif"/><Relationship Id="rId5" Type="http://schemas.openxmlformats.org/officeDocument/2006/relationships/image" Target="../media/image15.jpe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6" Type="http://schemas.openxmlformats.org/officeDocument/2006/relationships/image" Target="../media/image43.png"/><Relationship Id="rId5" Type="http://schemas.openxmlformats.org/officeDocument/2006/relationships/image" Target="../media/image31.png"/><Relationship Id="rId4" Type="http://schemas.openxmlformats.org/officeDocument/2006/relationships/notesSlide" Target="../notesSlides/notesSlide1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8.png"/><Relationship Id="rId7" Type="http://schemas.openxmlformats.org/officeDocument/2006/relationships/image" Target="../media/image51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microsoft.com/office/2007/relationships/hdphoto" Target="../media/hdphoto1.wdp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45.png"/><Relationship Id="rId4" Type="http://schemas.openxmlformats.org/officeDocument/2006/relationships/image" Target="../media/image5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1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6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12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7" Type="http://schemas.openxmlformats.org/officeDocument/2006/relationships/image" Target="../media/image1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4.gif"/><Relationship Id="rId7" Type="http://schemas.openxmlformats.org/officeDocument/2006/relationships/image" Target="../media/image1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image" Target="../media/image20.jpeg"/><Relationship Id="rId10" Type="http://schemas.openxmlformats.org/officeDocument/2006/relationships/image" Target="../media/image18.jpeg"/><Relationship Id="rId4" Type="http://schemas.openxmlformats.org/officeDocument/2006/relationships/image" Target="../media/image19.png"/><Relationship Id="rId9" Type="http://schemas.openxmlformats.org/officeDocument/2006/relationships/image" Target="../media/image16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CustomShape 1"/>
          <p:cNvSpPr/>
          <p:nvPr/>
        </p:nvSpPr>
        <p:spPr>
          <a:xfrm>
            <a:off x="-123480" y="4326120"/>
            <a:ext cx="11947680" cy="1495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CA" sz="1600" b="0" strike="noStrike" spc="-1" dirty="0">
                <a:solidFill>
                  <a:srgbClr val="000000"/>
                </a:solidFill>
                <a:latin typeface="XXDDTQ+CMR10"/>
                <a:ea typeface="XXDDTQ+CMR10"/>
              </a:rPr>
              <a:t>CUSO Winter School in Computer Science</a:t>
            </a:r>
            <a:endParaRPr lang="en-CA" sz="1600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CA" sz="1600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CA" sz="1600" b="0" strike="noStrike" spc="-1" dirty="0">
                <a:solidFill>
                  <a:srgbClr val="000000"/>
                </a:solidFill>
                <a:latin typeface="XXDDTQ+CMR10"/>
                <a:ea typeface="XXDDTQ+CMR10"/>
              </a:rPr>
              <a:t>Modelling of knowledge and the cyber-physical systems</a:t>
            </a:r>
            <a:endParaRPr lang="en-CA" sz="1600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CA" sz="1600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CA" sz="1600" b="0" strike="noStrike" spc="-1" dirty="0">
                <a:solidFill>
                  <a:srgbClr val="000000"/>
                </a:solidFill>
                <a:latin typeface="XXDDTQ+CMR10"/>
                <a:ea typeface="XXDDTQ+CMR10"/>
              </a:rPr>
              <a:t>5 – 9 February 2018 </a:t>
            </a:r>
            <a:endParaRPr lang="en-CA" sz="1600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CA" sz="1600" b="0" strike="noStrike" spc="-1" dirty="0" err="1">
                <a:solidFill>
                  <a:srgbClr val="000000"/>
                </a:solidFill>
                <a:latin typeface="XXDDTQ+CMR10"/>
                <a:ea typeface="XXDDTQ+CMR10"/>
              </a:rPr>
              <a:t>Champéry</a:t>
            </a:r>
            <a:r>
              <a:rPr lang="en-CA" sz="1600" b="0" strike="noStrike" spc="-1" dirty="0">
                <a:solidFill>
                  <a:srgbClr val="000000"/>
                </a:solidFill>
                <a:latin typeface="XXDDTQ+CMR10"/>
                <a:ea typeface="XXDDTQ+CMR10"/>
              </a:rPr>
              <a:t>, Switzerland</a:t>
            </a:r>
            <a:endParaRPr lang="en-CA" sz="1600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CA" sz="1600" b="0" strike="noStrike" spc="-1" dirty="0">
              <a:latin typeface="Arial"/>
            </a:endParaRPr>
          </a:p>
        </p:txBody>
      </p:sp>
      <p:pic>
        <p:nvPicPr>
          <p:cNvPr id="82" name="Picture 81"/>
          <p:cNvPicPr/>
          <p:nvPr/>
        </p:nvPicPr>
        <p:blipFill>
          <a:blip r:embed="rId3"/>
          <a:stretch/>
        </p:blipFill>
        <p:spPr>
          <a:xfrm>
            <a:off x="6091560" y="6110640"/>
            <a:ext cx="2697840" cy="507600"/>
          </a:xfrm>
          <a:prstGeom prst="rect">
            <a:avLst/>
          </a:prstGeom>
          <a:ln>
            <a:noFill/>
          </a:ln>
        </p:spPr>
      </p:pic>
      <p:pic>
        <p:nvPicPr>
          <p:cNvPr id="83" name="Picture 82"/>
          <p:cNvPicPr/>
          <p:nvPr/>
        </p:nvPicPr>
        <p:blipFill>
          <a:blip r:embed="rId4"/>
          <a:stretch/>
        </p:blipFill>
        <p:spPr>
          <a:xfrm>
            <a:off x="3841200" y="6108120"/>
            <a:ext cx="2009160" cy="512640"/>
          </a:xfrm>
          <a:prstGeom prst="rect">
            <a:avLst/>
          </a:prstGeom>
          <a:ln>
            <a:noFill/>
          </a:ln>
        </p:spPr>
      </p:pic>
      <p:sp>
        <p:nvSpPr>
          <p:cNvPr id="84" name="CustomShape 2"/>
          <p:cNvSpPr/>
          <p:nvPr/>
        </p:nvSpPr>
        <p:spPr>
          <a:xfrm>
            <a:off x="4155300" y="3758310"/>
            <a:ext cx="3390120" cy="653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en-CA" sz="2000" b="0" u="sng" strike="noStrike" spc="-1" dirty="0">
                <a:solidFill>
                  <a:srgbClr val="000000"/>
                </a:solidFill>
                <a:uFillTx/>
                <a:latin typeface="Arial"/>
                <a:ea typeface="DejaVu Sans"/>
                <a:hlinkClick r:id="rId5"/>
              </a:rPr>
              <a:t>http://msdl.cs.mcgill.ca/</a:t>
            </a:r>
            <a:endParaRPr lang="en-CA" sz="2000" b="0" strike="noStrike" spc="-1" dirty="0">
              <a:latin typeface="Arial"/>
            </a:endParaRPr>
          </a:p>
          <a:p>
            <a:pPr algn="ctr"/>
            <a:endParaRPr lang="en-CA" sz="2000" b="0" strike="noStrike" spc="-1" dirty="0">
              <a:latin typeface="Arial"/>
            </a:endParaRPr>
          </a:p>
        </p:txBody>
      </p:sp>
      <p:sp>
        <p:nvSpPr>
          <p:cNvPr id="85" name="CustomShape 3"/>
          <p:cNvSpPr/>
          <p:nvPr/>
        </p:nvSpPr>
        <p:spPr>
          <a:xfrm>
            <a:off x="518400" y="1296720"/>
            <a:ext cx="10463040" cy="926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CA" sz="3600" b="0" strike="noStrike" spc="-1" dirty="0" err="1">
                <a:solidFill>
                  <a:srgbClr val="000000"/>
                </a:solidFill>
                <a:latin typeface="Calibri Light"/>
                <a:ea typeface="DejaVu Sans"/>
              </a:rPr>
              <a:t>Statecharts</a:t>
            </a:r>
            <a:r>
              <a:rPr lang="en-CA" sz="3600" b="0" strike="noStrike" spc="-1" dirty="0">
                <a:solidFill>
                  <a:srgbClr val="000000"/>
                </a:solidFill>
                <a:latin typeface="Calibri Light"/>
                <a:ea typeface="DejaVu Sans"/>
              </a:rPr>
              <a:t> Modelling and Simulation</a:t>
            </a:r>
            <a:endParaRPr lang="en-CA" sz="3600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CA" sz="24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a short introduction</a:t>
            </a:r>
            <a:endParaRPr lang="en-CA" sz="2400" b="0" strike="noStrike" spc="-1" dirty="0">
              <a:latin typeface="Arial"/>
            </a:endParaRPr>
          </a:p>
        </p:txBody>
      </p:sp>
      <p:pic>
        <p:nvPicPr>
          <p:cNvPr id="86" name="Picture 11"/>
          <p:cNvPicPr/>
          <p:nvPr/>
        </p:nvPicPr>
        <p:blipFill>
          <a:blip r:embed="rId6"/>
          <a:stretch/>
        </p:blipFill>
        <p:spPr>
          <a:xfrm>
            <a:off x="756000" y="6125040"/>
            <a:ext cx="1114560" cy="478800"/>
          </a:xfrm>
          <a:prstGeom prst="rect">
            <a:avLst/>
          </a:prstGeom>
          <a:ln>
            <a:noFill/>
          </a:ln>
        </p:spPr>
      </p:pic>
      <p:pic>
        <p:nvPicPr>
          <p:cNvPr id="87" name="Picture 1"/>
          <p:cNvPicPr/>
          <p:nvPr/>
        </p:nvPicPr>
        <p:blipFill>
          <a:blip r:embed="rId7"/>
          <a:stretch/>
        </p:blipFill>
        <p:spPr>
          <a:xfrm>
            <a:off x="2192400" y="6155280"/>
            <a:ext cx="1380960" cy="418320"/>
          </a:xfrm>
          <a:prstGeom prst="rect">
            <a:avLst/>
          </a:prstGeom>
          <a:ln>
            <a:noFill/>
          </a:ln>
        </p:spPr>
      </p:pic>
      <p:pic>
        <p:nvPicPr>
          <p:cNvPr id="88" name="Picture 87"/>
          <p:cNvPicPr/>
          <p:nvPr/>
        </p:nvPicPr>
        <p:blipFill>
          <a:blip r:embed="rId8"/>
          <a:stretch/>
        </p:blipFill>
        <p:spPr>
          <a:xfrm>
            <a:off x="8899920" y="6099120"/>
            <a:ext cx="2081520" cy="530640"/>
          </a:xfrm>
          <a:prstGeom prst="rect">
            <a:avLst/>
          </a:prstGeom>
          <a:ln>
            <a:noFill/>
          </a:ln>
        </p:spPr>
      </p:pic>
      <p:sp>
        <p:nvSpPr>
          <p:cNvPr id="89" name="CustomShape 4"/>
          <p:cNvSpPr/>
          <p:nvPr/>
        </p:nvSpPr>
        <p:spPr>
          <a:xfrm>
            <a:off x="3444300" y="2715480"/>
            <a:ext cx="4812120" cy="744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CA" b="1" strike="noStrike" spc="-1" dirty="0">
                <a:solidFill>
                  <a:srgbClr val="000000"/>
                </a:solidFill>
                <a:latin typeface="XXDDTQ+CMR10"/>
                <a:ea typeface="XXDDTQ+CMR10"/>
              </a:rPr>
              <a:t>Hans </a:t>
            </a:r>
            <a:r>
              <a:rPr lang="en-CA" b="1" strike="noStrike" spc="-1" dirty="0" err="1">
                <a:solidFill>
                  <a:srgbClr val="000000"/>
                </a:solidFill>
                <a:latin typeface="XXDDTQ+CMR10"/>
                <a:ea typeface="XXDDTQ+CMR10"/>
              </a:rPr>
              <a:t>Vangheluwe</a:t>
            </a:r>
            <a:endParaRPr lang="en-CA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CA" b="0" strike="noStrike" spc="-1" dirty="0">
                <a:solidFill>
                  <a:srgbClr val="000000"/>
                </a:solidFill>
                <a:latin typeface="XXDDTQ+CMR10"/>
                <a:ea typeface="XXDDTQ+CMR10"/>
              </a:rPr>
              <a:t>(and Simon Van </a:t>
            </a:r>
            <a:r>
              <a:rPr lang="en-CA" b="0" strike="noStrike" spc="-1" dirty="0" err="1">
                <a:solidFill>
                  <a:srgbClr val="000000"/>
                </a:solidFill>
                <a:latin typeface="XXDDTQ+CMR10"/>
                <a:ea typeface="XXDDTQ+CMR10"/>
              </a:rPr>
              <a:t>Mierlo</a:t>
            </a:r>
            <a:r>
              <a:rPr lang="en-CA" b="0" strike="noStrike" spc="-1" dirty="0">
                <a:solidFill>
                  <a:srgbClr val="000000"/>
                </a:solidFill>
                <a:latin typeface="XXDDTQ+CMR10"/>
                <a:ea typeface="XXDDTQ+CMR10"/>
              </a:rPr>
              <a:t>)  </a:t>
            </a:r>
            <a:endParaRPr lang="en-CA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CA" b="0" strike="noStrike" spc="-1" dirty="0">
              <a:latin typeface="Arial"/>
            </a:endParaRPr>
          </a:p>
        </p:txBody>
      </p:sp>
      <p:sp>
        <p:nvSpPr>
          <p:cNvPr id="90" name="CustomShape 5"/>
          <p:cNvSpPr/>
          <p:nvPr/>
        </p:nvSpPr>
        <p:spPr>
          <a:xfrm>
            <a:off x="1523880" y="1447560"/>
            <a:ext cx="9142920" cy="238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240936773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Workflow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0924" y="1027906"/>
            <a:ext cx="6210151" cy="4976811"/>
          </a:xfrm>
        </p:spPr>
      </p:pic>
      <p:sp>
        <p:nvSpPr>
          <p:cNvPr id="8" name="Rectangle: Rounded Corners 7"/>
          <p:cNvSpPr/>
          <p:nvPr/>
        </p:nvSpPr>
        <p:spPr>
          <a:xfrm>
            <a:off x="6959599" y="1225550"/>
            <a:ext cx="1012826" cy="260350"/>
          </a:xfrm>
          <a:prstGeom prst="roundRect">
            <a:avLst/>
          </a:prstGeom>
          <a:solidFill>
            <a:schemeClr val="accent6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3" name="Rectangle 2"/>
          <p:cNvSpPr/>
          <p:nvPr/>
        </p:nvSpPr>
        <p:spPr>
          <a:xfrm>
            <a:off x="409892" y="5945974"/>
            <a:ext cx="1158628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BE" sz="1400" baseline="30000" dirty="0"/>
              <a:t>3 </a:t>
            </a:r>
            <a:r>
              <a:rPr lang="nl-BE" sz="1400" dirty="0"/>
              <a:t>Hans Vangheluwe and Ghislain C. Vansteenkiste. A multi-paradigm modeling and simulation methodology: Formalisms and languages. In European Simulation Symposium (ESS), pages 168-172. Society for Computer Simulation International (SCS), October 1996. Genoa, Italy.</a:t>
            </a:r>
          </a:p>
        </p:txBody>
      </p:sp>
      <p:sp>
        <p:nvSpPr>
          <p:cNvPr id="4" name="Rectangle 3"/>
          <p:cNvSpPr/>
          <p:nvPr/>
        </p:nvSpPr>
        <p:spPr>
          <a:xfrm>
            <a:off x="409892" y="6357276"/>
            <a:ext cx="1051941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BE" sz="1400" baseline="30000" dirty="0"/>
              <a:t>4 </a:t>
            </a:r>
            <a:r>
              <a:rPr lang="nl-BE" sz="1400" dirty="0"/>
              <a:t>FTG+PM: An Integrated Framework for Investigating Model Transformation Chains,  Levi Lúcio, Sadaf Mustafiz, Joachim Denil, Hans Vangheluwe, Maris Jukss. System Design Languages Forum (SDL) 2013, Montreal, Quebec.  LNCS Volume 7916, pp 182-202, 2013.</a:t>
            </a:r>
          </a:p>
        </p:txBody>
      </p:sp>
    </p:spTree>
    <p:extLst>
      <p:ext uri="{BB962C8B-B14F-4D97-AF65-F5344CB8AC3E}">
        <p14:creationId xmlns:p14="http://schemas.microsoft.com/office/powerpoint/2010/main" val="2533768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Requirements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/>
              <a:t>R1: three differently coloured lights: red, green, yellow</a:t>
            </a:r>
          </a:p>
          <a:p>
            <a:r>
              <a:rPr lang="en-GB" dirty="0"/>
              <a:t>R2: at most one light is on at any point in time</a:t>
            </a:r>
          </a:p>
          <a:p>
            <a:r>
              <a:rPr lang="en-GB" dirty="0"/>
              <a:t>R3: at system start-up, the red light is on</a:t>
            </a:r>
          </a:p>
          <a:p>
            <a:r>
              <a:rPr lang="en-GB" dirty="0"/>
              <a:t>R4: cycles through red on, green on, and yellow on</a:t>
            </a:r>
          </a:p>
          <a:p>
            <a:r>
              <a:rPr lang="en-GB" dirty="0"/>
              <a:t>R5: red is on for 60s, green is on for 55s, yellow is on for 5s</a:t>
            </a:r>
          </a:p>
          <a:p>
            <a:r>
              <a:rPr lang="en-GB" dirty="0"/>
              <a:t>R6: police can interrupt autonomous operation</a:t>
            </a:r>
          </a:p>
          <a:p>
            <a:pPr lvl="1"/>
            <a:r>
              <a:rPr lang="en-GB" dirty="0"/>
              <a:t>Result = blinking yellow light (on -&gt; 1s, off -&gt; 1s)</a:t>
            </a:r>
          </a:p>
          <a:p>
            <a:r>
              <a:rPr lang="en-GB" dirty="0"/>
              <a:t>R7: police can resume an interrupted traffic light</a:t>
            </a:r>
          </a:p>
          <a:p>
            <a:pPr lvl="1"/>
            <a:r>
              <a:rPr lang="en-GB" dirty="0"/>
              <a:t>Result = light which was on at time of interrupt is turned on again</a:t>
            </a:r>
          </a:p>
          <a:p>
            <a:r>
              <a:rPr lang="en-GB" dirty="0"/>
              <a:t>R8: a timer displays the remaining time while the light is red or green; this timer decreases and displays its value every second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3484" y="128435"/>
            <a:ext cx="1922250" cy="1562253"/>
          </a:xfrm>
          <a:prstGeom prst="rect">
            <a:avLst/>
          </a:prstGeom>
        </p:spPr>
      </p:pic>
      <p:sp>
        <p:nvSpPr>
          <p:cNvPr id="13" name="Rectangle: Rounded Corners 12"/>
          <p:cNvSpPr/>
          <p:nvPr/>
        </p:nvSpPr>
        <p:spPr>
          <a:xfrm>
            <a:off x="9930923" y="457994"/>
            <a:ext cx="838996" cy="218281"/>
          </a:xfrm>
          <a:prstGeom prst="roundRect">
            <a:avLst/>
          </a:prstGeom>
          <a:solidFill>
            <a:schemeClr val="accent6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89" t="1852" r="1823" b="7156"/>
          <a:stretch/>
        </p:blipFill>
        <p:spPr bwMode="auto">
          <a:xfrm>
            <a:off x="9193750" y="2136928"/>
            <a:ext cx="2741718" cy="244291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9171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Workflow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 dirty="0"/>
          </a:p>
        </p:txBody>
      </p:sp>
      <p:pic>
        <p:nvPicPr>
          <p:cNvPr id="7" name="Content Placeholder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0924" y="1027906"/>
            <a:ext cx="6210151" cy="4976811"/>
          </a:xfrm>
          <a:prstGeom prst="rect">
            <a:avLst/>
          </a:prstGeom>
        </p:spPr>
      </p:pic>
      <p:sp>
        <p:nvSpPr>
          <p:cNvPr id="5" name="Rectangle: Rounded Corners 4"/>
          <p:cNvSpPr/>
          <p:nvPr/>
        </p:nvSpPr>
        <p:spPr>
          <a:xfrm>
            <a:off x="6955170" y="1763713"/>
            <a:ext cx="1036305" cy="261937"/>
          </a:xfrm>
          <a:prstGeom prst="roundRect">
            <a:avLst/>
          </a:prstGeom>
          <a:solidFill>
            <a:schemeClr val="accent6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731078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States</a:t>
            </a:r>
          </a:p>
        </p:txBody>
      </p:sp>
      <p:sp>
        <p:nvSpPr>
          <p:cNvPr id="6" name="Rectangle 5"/>
          <p:cNvSpPr/>
          <p:nvPr/>
        </p:nvSpPr>
        <p:spPr>
          <a:xfrm>
            <a:off x="4588326" y="1690688"/>
            <a:ext cx="676547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R1: three differently </a:t>
            </a:r>
            <a:r>
              <a:rPr lang="en-GB" dirty="0"/>
              <a:t>coloured</a:t>
            </a:r>
            <a:r>
              <a:rPr lang="en-US" dirty="0"/>
              <a:t> lights: red (R), green (G), yellow (Y)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R2: at most one light is on at any point in time</a:t>
            </a:r>
          </a:p>
        </p:txBody>
      </p:sp>
      <p:pic>
        <p:nvPicPr>
          <p:cNvPr id="7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441" y="1877221"/>
            <a:ext cx="2308682" cy="424814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442223" y="4589065"/>
            <a:ext cx="11432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1400" b="1" dirty="0"/>
              <a:t>Environment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46434" y="4589065"/>
            <a:ext cx="14727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1400" b="1" dirty="0"/>
              <a:t>(Simulated) Plant</a:t>
            </a:r>
          </a:p>
        </p:txBody>
      </p:sp>
      <p:pic>
        <p:nvPicPr>
          <p:cNvPr id="16" name="Picture 4" descr="Afbeeldingsresultaat voor policeman traffic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65" r="22958" b="323"/>
          <a:stretch/>
        </p:blipFill>
        <p:spPr bwMode="auto">
          <a:xfrm>
            <a:off x="7442223" y="4952298"/>
            <a:ext cx="1182360" cy="131951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6319209" y="4896843"/>
            <a:ext cx="11262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1400" dirty="0"/>
              <a:t>&lt;&lt;observe&gt;&gt;</a:t>
            </a:r>
          </a:p>
        </p:txBody>
      </p:sp>
      <p:cxnSp>
        <p:nvCxnSpPr>
          <p:cNvPr id="24" name="Straight Arrow Connector 23"/>
          <p:cNvCxnSpPr/>
          <p:nvPr/>
        </p:nvCxnSpPr>
        <p:spPr>
          <a:xfrm flipH="1" flipV="1">
            <a:off x="6404333" y="5177309"/>
            <a:ext cx="975360" cy="38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1646970" y="1690688"/>
            <a:ext cx="2444970" cy="461867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grpSp>
        <p:nvGrpSpPr>
          <p:cNvPr id="43" name="Group 42"/>
          <p:cNvGrpSpPr/>
          <p:nvPr/>
        </p:nvGrpSpPr>
        <p:grpSpPr>
          <a:xfrm>
            <a:off x="3173398" y="2628900"/>
            <a:ext cx="1616664" cy="3166478"/>
            <a:chOff x="3173398" y="2628900"/>
            <a:chExt cx="1616664" cy="3166478"/>
          </a:xfrm>
        </p:grpSpPr>
        <p:cxnSp>
          <p:nvCxnSpPr>
            <p:cNvPr id="28" name="Straight Arrow Connector 27"/>
            <p:cNvCxnSpPr/>
            <p:nvPr/>
          </p:nvCxnSpPr>
          <p:spPr>
            <a:xfrm>
              <a:off x="3371850" y="2628900"/>
              <a:ext cx="1399514" cy="2547810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/>
            <p:nvPr/>
          </p:nvCxnSpPr>
          <p:spPr>
            <a:xfrm>
              <a:off x="3371850" y="4152900"/>
              <a:ext cx="1399514" cy="1051121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/>
            <p:nvPr/>
          </p:nvCxnSpPr>
          <p:spPr>
            <a:xfrm flipV="1">
              <a:off x="3371850" y="5241597"/>
              <a:ext cx="1399514" cy="553781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 rot="3683768">
              <a:off x="3383888" y="3549049"/>
              <a:ext cx="159934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sz="1400" dirty="0"/>
                <a:t>{R: on, Y: off, G: off}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 rot="2201712">
              <a:off x="3173398" y="4276360"/>
              <a:ext cx="15883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sz="1400" dirty="0"/>
                <a:t>{R: off, Y: off, G: on}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 rot="20323776">
              <a:off x="3190713" y="5265874"/>
              <a:ext cx="159934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sz="1400" dirty="0"/>
                <a:t>{R: off, Y: on, G: off}</a:t>
              </a:r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5020" y="272911"/>
            <a:ext cx="2069550" cy="1417777"/>
          </a:xfrm>
          <a:prstGeom prst="rect">
            <a:avLst/>
          </a:prstGeom>
        </p:spPr>
      </p:pic>
      <p:sp>
        <p:nvSpPr>
          <p:cNvPr id="23" name="Rectangle: Rounded Corners 22"/>
          <p:cNvSpPr/>
          <p:nvPr/>
        </p:nvSpPr>
        <p:spPr>
          <a:xfrm>
            <a:off x="10345976" y="935039"/>
            <a:ext cx="853043" cy="193674"/>
          </a:xfrm>
          <a:prstGeom prst="roundRect">
            <a:avLst/>
          </a:prstGeom>
          <a:solidFill>
            <a:schemeClr val="accent6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21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89" t="1852" r="1823" b="7156"/>
          <a:stretch/>
        </p:blipFill>
        <p:spPr bwMode="auto">
          <a:xfrm>
            <a:off x="4853944" y="4955877"/>
            <a:ext cx="1480909" cy="131951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7276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Default State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 dirty="0"/>
          </a:p>
        </p:txBody>
      </p:sp>
      <p:pic>
        <p:nvPicPr>
          <p:cNvPr id="8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441" y="1877221"/>
            <a:ext cx="2308682" cy="424814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588326" y="1690688"/>
            <a:ext cx="676547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R1: three differently coloured lights: </a:t>
            </a:r>
            <a:r>
              <a:rPr lang="en-US" dirty="0"/>
              <a:t>red (R), green (G), yellow (Y)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R2: at most one light is on at any point in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R3: at system start-up, the red light is on</a:t>
            </a:r>
          </a:p>
        </p:txBody>
      </p:sp>
      <p:sp>
        <p:nvSpPr>
          <p:cNvPr id="7" name="Rectangle 6"/>
          <p:cNvSpPr/>
          <p:nvPr/>
        </p:nvSpPr>
        <p:spPr>
          <a:xfrm>
            <a:off x="1646970" y="1690688"/>
            <a:ext cx="2444970" cy="461867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grpSp>
        <p:nvGrpSpPr>
          <p:cNvPr id="15" name="Group 14"/>
          <p:cNvGrpSpPr/>
          <p:nvPr/>
        </p:nvGrpSpPr>
        <p:grpSpPr>
          <a:xfrm>
            <a:off x="3173398" y="2628900"/>
            <a:ext cx="1625023" cy="3166478"/>
            <a:chOff x="3173398" y="2628900"/>
            <a:chExt cx="1625023" cy="3166478"/>
          </a:xfrm>
        </p:grpSpPr>
        <p:cxnSp>
          <p:nvCxnSpPr>
            <p:cNvPr id="16" name="Straight Arrow Connector 15"/>
            <p:cNvCxnSpPr/>
            <p:nvPr/>
          </p:nvCxnSpPr>
          <p:spPr>
            <a:xfrm>
              <a:off x="3371850" y="2628900"/>
              <a:ext cx="1399514" cy="2547810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>
              <a:off x="3371850" y="4152900"/>
              <a:ext cx="1399514" cy="1051121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 flipV="1">
              <a:off x="3371850" y="5241597"/>
              <a:ext cx="1399514" cy="553781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 rot="3683768">
              <a:off x="3383888" y="3549049"/>
              <a:ext cx="159934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sz="1400" dirty="0"/>
                <a:t>{R: on, Y: off, G: off}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 rot="2201712">
              <a:off x="3173398" y="4276360"/>
              <a:ext cx="15883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sz="1400" dirty="0"/>
                <a:t>{R: off, Y: off, G: on}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 rot="20323776">
              <a:off x="3199072" y="5265594"/>
              <a:ext cx="159934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sz="1400" dirty="0"/>
                <a:t>{R: off, Y: on, G: off}</a:t>
              </a:r>
            </a:p>
          </p:txBody>
        </p:sp>
      </p:grpSp>
      <p:pic>
        <p:nvPicPr>
          <p:cNvPr id="22" name="Pictur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5020" y="272911"/>
            <a:ext cx="2069550" cy="1417777"/>
          </a:xfrm>
          <a:prstGeom prst="rect">
            <a:avLst/>
          </a:prstGeom>
        </p:spPr>
      </p:pic>
      <p:sp>
        <p:nvSpPr>
          <p:cNvPr id="23" name="Rectangle: Rounded Corners 22"/>
          <p:cNvSpPr/>
          <p:nvPr/>
        </p:nvSpPr>
        <p:spPr>
          <a:xfrm>
            <a:off x="10345976" y="935039"/>
            <a:ext cx="853043" cy="193674"/>
          </a:xfrm>
          <a:prstGeom prst="roundRect">
            <a:avLst/>
          </a:prstGeom>
          <a:solidFill>
            <a:schemeClr val="accent6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4" name="TextBox 23"/>
          <p:cNvSpPr txBox="1"/>
          <p:nvPr/>
        </p:nvSpPr>
        <p:spPr>
          <a:xfrm>
            <a:off x="7442223" y="4589065"/>
            <a:ext cx="11432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1400" b="1" dirty="0"/>
              <a:t>Environment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846434" y="4589065"/>
            <a:ext cx="14727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1400" b="1" dirty="0"/>
              <a:t>(Simulated) Plant</a:t>
            </a:r>
          </a:p>
        </p:txBody>
      </p:sp>
      <p:pic>
        <p:nvPicPr>
          <p:cNvPr id="26" name="Picture 4" descr="Afbeeldingsresultaat voor policeman traffic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65" r="22958" b="323"/>
          <a:stretch/>
        </p:blipFill>
        <p:spPr bwMode="auto">
          <a:xfrm>
            <a:off x="7442223" y="4952298"/>
            <a:ext cx="1182360" cy="131951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/>
          <p:cNvSpPr txBox="1"/>
          <p:nvPr/>
        </p:nvSpPr>
        <p:spPr>
          <a:xfrm>
            <a:off x="6319209" y="4896843"/>
            <a:ext cx="11262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1400" dirty="0"/>
              <a:t>&lt;&lt;observe&gt;&gt;</a:t>
            </a:r>
          </a:p>
        </p:txBody>
      </p:sp>
      <p:cxnSp>
        <p:nvCxnSpPr>
          <p:cNvPr id="28" name="Straight Arrow Connector 27"/>
          <p:cNvCxnSpPr/>
          <p:nvPr/>
        </p:nvCxnSpPr>
        <p:spPr>
          <a:xfrm flipH="1" flipV="1">
            <a:off x="6404333" y="5177309"/>
            <a:ext cx="975360" cy="38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9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89" t="1852" r="1823" b="7156"/>
          <a:stretch/>
        </p:blipFill>
        <p:spPr bwMode="auto">
          <a:xfrm>
            <a:off x="4853944" y="4955877"/>
            <a:ext cx="1480909" cy="131951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43587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Transitions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4945493" y="3576808"/>
            <a:ext cx="602011" cy="454555"/>
          </a:xfrm>
          <a:prstGeom prst="straightConnector1">
            <a:avLst/>
          </a:prstGeom>
          <a:ln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5250308" y="3720506"/>
            <a:ext cx="47445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BE" b="1" dirty="0"/>
              <a:t>event(params) [guard] / output_action(params)</a:t>
            </a:r>
          </a:p>
        </p:txBody>
      </p:sp>
      <p:pic>
        <p:nvPicPr>
          <p:cNvPr id="9" name="Content Placeholder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441" y="1877221"/>
            <a:ext cx="2308682" cy="4248145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4588326" y="1690688"/>
            <a:ext cx="676547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R1: three differently coloured lights: </a:t>
            </a:r>
            <a:r>
              <a:rPr lang="en-US" dirty="0"/>
              <a:t>red (R), green (G), yellow (Y)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R2: at most one light is on at any point in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R3: at system start-up, the red light is 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R4: cycles through red on, green on, and yellow 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R5: red is on for 60s, green is on for 55s, yellow is on for 5s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646970" y="1690688"/>
            <a:ext cx="2444970" cy="461867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grpSp>
        <p:nvGrpSpPr>
          <p:cNvPr id="19" name="Group 18"/>
          <p:cNvGrpSpPr/>
          <p:nvPr/>
        </p:nvGrpSpPr>
        <p:grpSpPr>
          <a:xfrm>
            <a:off x="3173398" y="2628900"/>
            <a:ext cx="1625024" cy="3166478"/>
            <a:chOff x="3173398" y="2628900"/>
            <a:chExt cx="1625024" cy="3166478"/>
          </a:xfrm>
        </p:grpSpPr>
        <p:cxnSp>
          <p:nvCxnSpPr>
            <p:cNvPr id="20" name="Straight Arrow Connector 19"/>
            <p:cNvCxnSpPr/>
            <p:nvPr/>
          </p:nvCxnSpPr>
          <p:spPr>
            <a:xfrm>
              <a:off x="3371850" y="2628900"/>
              <a:ext cx="1399514" cy="2547810"/>
            </a:xfrm>
            <a:prstGeom prst="straightConnector1">
              <a:avLst/>
            </a:prstGeom>
            <a:ln>
              <a:solidFill>
                <a:schemeClr val="bg2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>
              <a:off x="3371850" y="4152900"/>
              <a:ext cx="1399514" cy="1051121"/>
            </a:xfrm>
            <a:prstGeom prst="straightConnector1">
              <a:avLst/>
            </a:prstGeom>
            <a:ln>
              <a:solidFill>
                <a:schemeClr val="bg2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 flipV="1">
              <a:off x="3371850" y="5241597"/>
              <a:ext cx="1399514" cy="553781"/>
            </a:xfrm>
            <a:prstGeom prst="straightConnector1">
              <a:avLst/>
            </a:prstGeom>
            <a:ln>
              <a:solidFill>
                <a:schemeClr val="bg2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 rot="3683768">
              <a:off x="3383888" y="3549049"/>
              <a:ext cx="1599349" cy="307777"/>
            </a:xfrm>
            <a:prstGeom prst="rect">
              <a:avLst/>
            </a:prstGeom>
            <a:noFill/>
            <a:ln>
              <a:solidFill>
                <a:schemeClr val="bg2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nl-BE" sz="1400" dirty="0">
                  <a:solidFill>
                    <a:schemeClr val="bg1">
                      <a:lumMod val="85000"/>
                    </a:schemeClr>
                  </a:solidFill>
                </a:rPr>
                <a:t>{R: on, Y: off, G: off}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 rot="2201712">
              <a:off x="3173398" y="4276360"/>
              <a:ext cx="1588320" cy="307777"/>
            </a:xfrm>
            <a:prstGeom prst="rect">
              <a:avLst/>
            </a:prstGeom>
            <a:noFill/>
            <a:ln>
              <a:solidFill>
                <a:schemeClr val="bg2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nl-BE" sz="1400" dirty="0">
                  <a:solidFill>
                    <a:schemeClr val="bg1">
                      <a:lumMod val="85000"/>
                    </a:schemeClr>
                  </a:solidFill>
                </a:rPr>
                <a:t>{R: off, Y: off, G: on}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 rot="20323776">
              <a:off x="3199073" y="5263584"/>
              <a:ext cx="1599349" cy="307777"/>
            </a:xfrm>
            <a:prstGeom prst="rect">
              <a:avLst/>
            </a:prstGeom>
            <a:noFill/>
            <a:ln>
              <a:solidFill>
                <a:schemeClr val="bg2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nl-BE" sz="1400" dirty="0">
                  <a:solidFill>
                    <a:schemeClr val="bg1">
                      <a:lumMod val="85000"/>
                    </a:schemeClr>
                  </a:solidFill>
                </a:rPr>
                <a:t>{R: off, Y: on, G: off}</a:t>
              </a:r>
            </a:p>
          </p:txBody>
        </p:sp>
      </p:grpSp>
      <p:pic>
        <p:nvPicPr>
          <p:cNvPr id="26" name="Picture 2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5020" y="272911"/>
            <a:ext cx="2069550" cy="1417777"/>
          </a:xfrm>
          <a:prstGeom prst="rect">
            <a:avLst/>
          </a:prstGeom>
        </p:spPr>
      </p:pic>
      <p:sp>
        <p:nvSpPr>
          <p:cNvPr id="27" name="Rectangle: Rounded Corners 26"/>
          <p:cNvSpPr/>
          <p:nvPr/>
        </p:nvSpPr>
        <p:spPr>
          <a:xfrm>
            <a:off x="10345976" y="935039"/>
            <a:ext cx="853043" cy="193674"/>
          </a:xfrm>
          <a:prstGeom prst="roundRect">
            <a:avLst/>
          </a:prstGeom>
          <a:solidFill>
            <a:schemeClr val="accent6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8" name="TextBox 27"/>
          <p:cNvSpPr txBox="1"/>
          <p:nvPr/>
        </p:nvSpPr>
        <p:spPr>
          <a:xfrm>
            <a:off x="7442223" y="4589065"/>
            <a:ext cx="11432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1400" b="1" dirty="0"/>
              <a:t>Environment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846434" y="4589065"/>
            <a:ext cx="14727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1400" b="1" dirty="0"/>
              <a:t>(Simulated) Plant</a:t>
            </a:r>
          </a:p>
        </p:txBody>
      </p:sp>
      <p:pic>
        <p:nvPicPr>
          <p:cNvPr id="30" name="Picture 4" descr="Afbeeldingsresultaat voor policeman traffic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65" r="22958" b="323"/>
          <a:stretch/>
        </p:blipFill>
        <p:spPr bwMode="auto">
          <a:xfrm>
            <a:off x="7442223" y="4952298"/>
            <a:ext cx="1182360" cy="131951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/>
          <p:cNvSpPr txBox="1"/>
          <p:nvPr/>
        </p:nvSpPr>
        <p:spPr>
          <a:xfrm>
            <a:off x="6319209" y="4896843"/>
            <a:ext cx="11262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1400" dirty="0"/>
              <a:t>&lt;&lt;observe&gt;&gt;</a:t>
            </a:r>
          </a:p>
        </p:txBody>
      </p:sp>
      <p:cxnSp>
        <p:nvCxnSpPr>
          <p:cNvPr id="32" name="Straight Arrow Connector 31"/>
          <p:cNvCxnSpPr/>
          <p:nvPr/>
        </p:nvCxnSpPr>
        <p:spPr>
          <a:xfrm flipH="1" flipV="1">
            <a:off x="6404333" y="5177309"/>
            <a:ext cx="975360" cy="38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3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89" t="1852" r="1823" b="7156"/>
          <a:stretch/>
        </p:blipFill>
        <p:spPr bwMode="auto">
          <a:xfrm>
            <a:off x="4853944" y="4955877"/>
            <a:ext cx="1480909" cy="131951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9397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Yakindu</a:t>
            </a:r>
            <a:r>
              <a:rPr lang="nl-BE" baseline="30000" dirty="0"/>
              <a:t>5</a:t>
            </a:r>
            <a:r>
              <a:rPr lang="nl-BE" dirty="0"/>
              <a:t>: Modelling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4295" y="2100555"/>
            <a:ext cx="5563409" cy="3531604"/>
          </a:xfr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sp>
        <p:nvSpPr>
          <p:cNvPr id="5" name="Rectangle 4"/>
          <p:cNvSpPr/>
          <p:nvPr/>
        </p:nvSpPr>
        <p:spPr>
          <a:xfrm>
            <a:off x="838200" y="6311900"/>
            <a:ext cx="52677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BE" baseline="30000" dirty="0"/>
              <a:t>5 </a:t>
            </a:r>
            <a:r>
              <a:rPr lang="nl-BE" dirty="0"/>
              <a:t>https://www.itemis.com/en/yakindu/state-machine/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5020" y="272911"/>
            <a:ext cx="2069550" cy="1417777"/>
          </a:xfrm>
          <a:prstGeom prst="rect">
            <a:avLst/>
          </a:prstGeom>
        </p:spPr>
      </p:pic>
      <p:sp>
        <p:nvSpPr>
          <p:cNvPr id="7" name="Rectangle: Rounded Corners 6"/>
          <p:cNvSpPr/>
          <p:nvPr/>
        </p:nvSpPr>
        <p:spPr>
          <a:xfrm>
            <a:off x="10345976" y="935039"/>
            <a:ext cx="853043" cy="193674"/>
          </a:xfrm>
          <a:prstGeom prst="roundRect">
            <a:avLst/>
          </a:prstGeom>
          <a:solidFill>
            <a:schemeClr val="accent6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3" name="TextBox 2"/>
          <p:cNvSpPr txBox="1"/>
          <p:nvPr/>
        </p:nvSpPr>
        <p:spPr>
          <a:xfrm>
            <a:off x="838200" y="1476560"/>
            <a:ext cx="670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(introducing syntactic sugar: </a:t>
            </a:r>
            <a:r>
              <a:rPr lang="en-US" b="1" dirty="0"/>
              <a:t>enter actions</a:t>
            </a:r>
            <a:r>
              <a:rPr lang="en-US" dirty="0"/>
              <a:t>)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17637907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Workflow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 dirty="0"/>
          </a:p>
        </p:txBody>
      </p:sp>
      <p:pic>
        <p:nvPicPr>
          <p:cNvPr id="6" name="Content Placeholder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0924" y="1027906"/>
            <a:ext cx="6210151" cy="4976811"/>
          </a:xfrm>
          <a:prstGeom prst="rect">
            <a:avLst/>
          </a:prstGeom>
        </p:spPr>
      </p:pic>
      <p:sp>
        <p:nvSpPr>
          <p:cNvPr id="7" name="Rectangle: Rounded Corners 6"/>
          <p:cNvSpPr/>
          <p:nvPr/>
        </p:nvSpPr>
        <p:spPr>
          <a:xfrm>
            <a:off x="6132031" y="2972907"/>
            <a:ext cx="1021244" cy="243368"/>
          </a:xfrm>
          <a:prstGeom prst="roundRect">
            <a:avLst/>
          </a:prstGeom>
          <a:solidFill>
            <a:schemeClr val="accent6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8" name="Rectangle: Rounded Corners 7"/>
          <p:cNvSpPr/>
          <p:nvPr/>
        </p:nvSpPr>
        <p:spPr>
          <a:xfrm>
            <a:off x="6132031" y="3554725"/>
            <a:ext cx="1021244" cy="258450"/>
          </a:xfrm>
          <a:prstGeom prst="roundRect">
            <a:avLst/>
          </a:prstGeom>
          <a:solidFill>
            <a:schemeClr val="accent6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" name="Rectangle: Rounded Corners 8"/>
          <p:cNvSpPr/>
          <p:nvPr/>
        </p:nvSpPr>
        <p:spPr>
          <a:xfrm>
            <a:off x="6132031" y="4186388"/>
            <a:ext cx="1021244" cy="239561"/>
          </a:xfrm>
          <a:prstGeom prst="roundRect">
            <a:avLst/>
          </a:prstGeom>
          <a:solidFill>
            <a:schemeClr val="accent6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80314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Yakindu: Simulation (Scaled Real-Time)</a:t>
            </a:r>
          </a:p>
        </p:txBody>
      </p:sp>
      <p:pic>
        <p:nvPicPr>
          <p:cNvPr id="6" name="2017-04-18_13-32-41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76000" y="1690688"/>
            <a:ext cx="8640000" cy="4680285"/>
          </a:xfr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2066" y="166521"/>
            <a:ext cx="1261734" cy="1452730"/>
          </a:xfrm>
          <a:prstGeom prst="rect">
            <a:avLst/>
          </a:prstGeom>
        </p:spPr>
      </p:pic>
      <p:sp>
        <p:nvSpPr>
          <p:cNvPr id="5" name="Rectangle: Rounded Corners 4"/>
          <p:cNvSpPr/>
          <p:nvPr/>
        </p:nvSpPr>
        <p:spPr>
          <a:xfrm>
            <a:off x="10553219" y="365125"/>
            <a:ext cx="731525" cy="158750"/>
          </a:xfrm>
          <a:prstGeom prst="roundRect">
            <a:avLst/>
          </a:prstGeom>
          <a:solidFill>
            <a:schemeClr val="accent6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7" name="Rectangle: Rounded Corners 6"/>
          <p:cNvSpPr/>
          <p:nvPr/>
        </p:nvSpPr>
        <p:spPr>
          <a:xfrm>
            <a:off x="10553219" y="789780"/>
            <a:ext cx="731525" cy="162719"/>
          </a:xfrm>
          <a:prstGeom prst="roundRect">
            <a:avLst/>
          </a:prstGeom>
          <a:solidFill>
            <a:schemeClr val="accent6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8" name="Rectangle: Rounded Corners 7"/>
          <p:cNvSpPr/>
          <p:nvPr/>
        </p:nvSpPr>
        <p:spPr>
          <a:xfrm>
            <a:off x="10553219" y="1240468"/>
            <a:ext cx="731525" cy="166851"/>
          </a:xfrm>
          <a:prstGeom prst="roundRect">
            <a:avLst/>
          </a:prstGeom>
          <a:solidFill>
            <a:schemeClr val="accent6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68741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36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Workflow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 dirty="0"/>
          </a:p>
        </p:txBody>
      </p:sp>
      <p:pic>
        <p:nvPicPr>
          <p:cNvPr id="7" name="Content Placeholder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0924" y="1027906"/>
            <a:ext cx="6210151" cy="4976811"/>
          </a:xfrm>
          <a:prstGeom prst="rect">
            <a:avLst/>
          </a:prstGeom>
        </p:spPr>
      </p:pic>
      <p:sp>
        <p:nvSpPr>
          <p:cNvPr id="8" name="Rectangle: Rounded Corners 7"/>
          <p:cNvSpPr/>
          <p:nvPr/>
        </p:nvSpPr>
        <p:spPr>
          <a:xfrm>
            <a:off x="5545930" y="2002632"/>
            <a:ext cx="1036639" cy="254000"/>
          </a:xfrm>
          <a:prstGeom prst="roundRect">
            <a:avLst/>
          </a:prstGeom>
          <a:solidFill>
            <a:schemeClr val="accent6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200845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nl-BE" dirty="0"/>
              <a:t>Complex Systems</a:t>
            </a:r>
          </a:p>
        </p:txBody>
      </p:sp>
      <p:pic>
        <p:nvPicPr>
          <p:cNvPr id="7" name="Picture 2" descr="http://www.automotiveit.com/wp-content/uploads/2011/11/autosar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00"/>
          <a:stretch/>
        </p:blipFill>
        <p:spPr bwMode="auto">
          <a:xfrm>
            <a:off x="3131275" y="2066741"/>
            <a:ext cx="5929450" cy="3987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s://i.kinja-img.com/gawker-media/image/upload/s--7ApMU8yK--/c_scale,f_auto,fl_progressive,q_80,w_800/1461011812579322917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4748" y="1690688"/>
            <a:ext cx="8282503" cy="4658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Afbeeldingsresultaa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4288" y="1775338"/>
            <a:ext cx="3203422" cy="4446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937020"/>
            <a:ext cx="10515600" cy="1408473"/>
          </a:xfrm>
        </p:spPr>
        <p:txBody>
          <a:bodyPr/>
          <a:lstStyle/>
          <a:p>
            <a:r>
              <a:rPr lang="nl-BE" dirty="0"/>
              <a:t>Complexity: </a:t>
            </a:r>
            <a:r>
              <a:rPr lang="nl-BE" b="1" i="1" dirty="0"/>
              <a:t>timed</a:t>
            </a:r>
            <a:r>
              <a:rPr lang="nl-BE" dirty="0"/>
              <a:t>, </a:t>
            </a:r>
            <a:r>
              <a:rPr lang="nl-BE" b="1" i="1" dirty="0"/>
              <a:t>autonomous</a:t>
            </a:r>
            <a:r>
              <a:rPr lang="nl-BE" dirty="0"/>
              <a:t>, </a:t>
            </a:r>
            <a:r>
              <a:rPr lang="nl-BE" b="1" i="1" dirty="0"/>
              <a:t>reactive</a:t>
            </a:r>
            <a:r>
              <a:rPr lang="nl-BE" dirty="0"/>
              <a:t> (to</a:t>
            </a:r>
            <a:r>
              <a:rPr lang="nl-BE" i="1" dirty="0"/>
              <a:t> events</a:t>
            </a:r>
            <a:r>
              <a:rPr lang="nl-BE" dirty="0"/>
              <a:t>) </a:t>
            </a:r>
            <a:r>
              <a:rPr lang="nl-BE" b="1" dirty="0"/>
              <a:t>behaviour</a:t>
            </a:r>
            <a:endParaRPr lang="nl-BE" dirty="0"/>
          </a:p>
          <a:p>
            <a:r>
              <a:rPr lang="nl-BE" dirty="0"/>
              <a:t>In contrast to </a:t>
            </a:r>
            <a:r>
              <a:rPr lang="nl-BE" i="1" dirty="0"/>
              <a:t>transformational</a:t>
            </a:r>
            <a:r>
              <a:rPr lang="nl-BE" dirty="0"/>
              <a:t> systems, which take input and, eventually, produce output</a:t>
            </a:r>
          </a:p>
        </p:txBody>
      </p:sp>
    </p:spTree>
    <p:extLst>
      <p:ext uri="{BB962C8B-B14F-4D97-AF65-F5344CB8AC3E}">
        <p14:creationId xmlns:p14="http://schemas.microsoft.com/office/powerpoint/2010/main" val="2617512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</p:cBhvr>
                                      <p:by x="58000" y="58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7037E-7 L -0.29687 -0.1162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844" y="-581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5" dur="2000" fill="hold"/>
                                        <p:tgtEl>
                                          <p:spTgt spid="6"/>
                                        </p:tgtEl>
                                      </p:cBhvr>
                                      <p:by x="58000" y="58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11111E-6 L 0.06042 -0.125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21" y="-625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2000" fill="hold"/>
                                        <p:tgtEl>
                                          <p:spTgt spid="1026"/>
                                        </p:tgtEl>
                                      </p:cBhvr>
                                      <p:by x="61000" y="61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7037E-7 L 0.35495 -0.12176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747" y="-608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Hierarchy</a:t>
            </a:r>
          </a:p>
        </p:txBody>
      </p:sp>
      <p:sp>
        <p:nvSpPr>
          <p:cNvPr id="5" name="Rectangle 4"/>
          <p:cNvSpPr/>
          <p:nvPr/>
        </p:nvSpPr>
        <p:spPr>
          <a:xfrm>
            <a:off x="838200" y="1690688"/>
            <a:ext cx="105156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R6: police can interrupt autonomous operation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Result = blinking yellow light (on -&gt; 1s, off -&gt; 1s)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R7: police can resume an interrupted traffic light</a:t>
            </a:r>
          </a:p>
        </p:txBody>
      </p:sp>
      <p:pic>
        <p:nvPicPr>
          <p:cNvPr id="16" name="Content Placeholder 1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0408" y="3122017"/>
            <a:ext cx="3790181" cy="3218693"/>
          </a:xfrm>
        </p:spPr>
      </p:pic>
      <p:sp>
        <p:nvSpPr>
          <p:cNvPr id="12" name="Rectangle 11"/>
          <p:cNvSpPr/>
          <p:nvPr/>
        </p:nvSpPr>
        <p:spPr>
          <a:xfrm>
            <a:off x="4187846" y="3244850"/>
            <a:ext cx="1303317" cy="29464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3" name="Rectangle 12"/>
          <p:cNvSpPr/>
          <p:nvPr/>
        </p:nvSpPr>
        <p:spPr>
          <a:xfrm>
            <a:off x="6278224" y="3686175"/>
            <a:ext cx="1487827" cy="19589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grpSp>
        <p:nvGrpSpPr>
          <p:cNvPr id="20" name="Group 19"/>
          <p:cNvGrpSpPr/>
          <p:nvPr/>
        </p:nvGrpSpPr>
        <p:grpSpPr>
          <a:xfrm>
            <a:off x="5419057" y="3317917"/>
            <a:ext cx="5934742" cy="2671677"/>
            <a:chOff x="5419057" y="3317917"/>
            <a:chExt cx="5934742" cy="2671677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09554" y="3317917"/>
              <a:ext cx="3444245" cy="2671677"/>
            </a:xfrm>
            <a:prstGeom prst="rect">
              <a:avLst/>
            </a:prstGeom>
          </p:spPr>
        </p:pic>
        <p:sp>
          <p:nvSpPr>
            <p:cNvPr id="19" name="Arrow: Right 18"/>
            <p:cNvSpPr/>
            <p:nvPr/>
          </p:nvSpPr>
          <p:spPr>
            <a:xfrm>
              <a:off x="5419057" y="4431982"/>
              <a:ext cx="2453640" cy="632460"/>
            </a:xfrm>
            <a:prstGeom prst="rightArrow">
              <a:avLst/>
            </a:prstGeom>
            <a:ln>
              <a:prstDash val="sys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nl-BE" dirty="0"/>
                <a:t>FLATTEN</a:t>
              </a: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1677" y="120584"/>
            <a:ext cx="1959157" cy="1570104"/>
          </a:xfrm>
          <a:prstGeom prst="rect">
            <a:avLst/>
          </a:prstGeom>
        </p:spPr>
      </p:pic>
      <p:sp>
        <p:nvSpPr>
          <p:cNvPr id="11" name="Rectangle: Rounded Corners 10"/>
          <p:cNvSpPr/>
          <p:nvPr/>
        </p:nvSpPr>
        <p:spPr>
          <a:xfrm>
            <a:off x="9733525" y="926704"/>
            <a:ext cx="877730" cy="213915"/>
          </a:xfrm>
          <a:prstGeom prst="roundRect">
            <a:avLst/>
          </a:prstGeom>
          <a:solidFill>
            <a:schemeClr val="accent6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4" name="Rectangle 3"/>
          <p:cNvSpPr/>
          <p:nvPr/>
        </p:nvSpPr>
        <p:spPr>
          <a:xfrm>
            <a:off x="3771900" y="2933700"/>
            <a:ext cx="4240530" cy="355854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8085212" y="2937351"/>
            <a:ext cx="2163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dirty="0"/>
              <a:t>Semantics/Meaning?</a:t>
            </a:r>
          </a:p>
        </p:txBody>
      </p:sp>
    </p:spTree>
    <p:extLst>
      <p:ext uri="{BB962C8B-B14F-4D97-AF65-F5344CB8AC3E}">
        <p14:creationId xmlns:p14="http://schemas.microsoft.com/office/powerpoint/2010/main" val="1239671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-2.59259E-6 L -0.22356 -0.00139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185" y="-69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1.48148E-6 L -0.22591 -0.00046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302" y="-23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4.81481E-6 L -0.22657 0.00186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328" y="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4" grpId="0" animBg="1"/>
      <p:bldP spid="4" grpId="1" animBg="1"/>
      <p:bldP spid="7" grpId="0"/>
      <p:bldP spid="7" grpId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 dirty="0"/>
              <a:t>Hierarchy: Modified Example</a:t>
            </a:r>
          </a:p>
        </p:txBody>
      </p:sp>
      <p:pic>
        <p:nvPicPr>
          <p:cNvPr id="12" name="Content Placeholder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0409" y="2104747"/>
            <a:ext cx="3790181" cy="321869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9553" y="2376767"/>
            <a:ext cx="3444245" cy="2671677"/>
          </a:xfrm>
          <a:prstGeom prst="rect">
            <a:avLst/>
          </a:prstGeom>
        </p:spPr>
      </p:pic>
      <p:sp>
        <p:nvSpPr>
          <p:cNvPr id="17" name="Arrow: Right 16"/>
          <p:cNvSpPr/>
          <p:nvPr/>
        </p:nvSpPr>
        <p:spPr>
          <a:xfrm>
            <a:off x="5364098" y="3396376"/>
            <a:ext cx="2453640" cy="632460"/>
          </a:xfrm>
          <a:prstGeom prst="rightArrow">
            <a:avLst/>
          </a:prstGeom>
          <a:ln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dirty="0"/>
              <a:t>FLATTEN</a:t>
            </a:r>
          </a:p>
        </p:txBody>
      </p:sp>
      <p:sp>
        <p:nvSpPr>
          <p:cNvPr id="25" name="Oval 24"/>
          <p:cNvSpPr/>
          <p:nvPr/>
        </p:nvSpPr>
        <p:spPr>
          <a:xfrm>
            <a:off x="8264394" y="3027714"/>
            <a:ext cx="857250" cy="333375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6" name="Oval 25"/>
          <p:cNvSpPr/>
          <p:nvPr/>
        </p:nvSpPr>
        <p:spPr>
          <a:xfrm>
            <a:off x="8971121" y="2527706"/>
            <a:ext cx="1443038" cy="297637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grpSp>
        <p:nvGrpSpPr>
          <p:cNvPr id="39" name="Group 38"/>
          <p:cNvGrpSpPr/>
          <p:nvPr/>
        </p:nvGrpSpPr>
        <p:grpSpPr>
          <a:xfrm>
            <a:off x="7850578" y="100190"/>
            <a:ext cx="3444244" cy="3085400"/>
            <a:chOff x="7909554" y="213482"/>
            <a:chExt cx="3444244" cy="3085400"/>
          </a:xfrm>
        </p:grpSpPr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09554" y="627206"/>
              <a:ext cx="3444244" cy="2671676"/>
            </a:xfrm>
            <a:prstGeom prst="rect">
              <a:avLst/>
            </a:prstGeom>
          </p:spPr>
        </p:pic>
        <p:sp>
          <p:nvSpPr>
            <p:cNvPr id="29" name="TextBox 28"/>
            <p:cNvSpPr txBox="1"/>
            <p:nvPr/>
          </p:nvSpPr>
          <p:spPr>
            <a:xfrm>
              <a:off x="8121844" y="213482"/>
              <a:ext cx="23304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b="1" dirty="0"/>
                <a:t>Statemate, Yakindu, …</a:t>
              </a:r>
            </a:p>
          </p:txBody>
        </p:sp>
        <p:sp>
          <p:nvSpPr>
            <p:cNvPr id="33" name="Oval 32"/>
            <p:cNvSpPr/>
            <p:nvPr/>
          </p:nvSpPr>
          <p:spPr>
            <a:xfrm>
              <a:off x="8972550" y="793879"/>
              <a:ext cx="1440498" cy="277019"/>
            </a:xfrm>
            <a:prstGeom prst="ellipse">
              <a:avLst/>
            </a:prstGeom>
            <a:noFill/>
            <a:ln w="190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7850577" y="3378794"/>
            <a:ext cx="3444244" cy="3106674"/>
            <a:chOff x="7900566" y="3720900"/>
            <a:chExt cx="3444244" cy="3106674"/>
          </a:xfrm>
        </p:grpSpPr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00566" y="4155898"/>
              <a:ext cx="3444244" cy="2671676"/>
            </a:xfrm>
            <a:prstGeom prst="rect">
              <a:avLst/>
            </a:prstGeom>
          </p:spPr>
        </p:pic>
        <p:sp>
          <p:nvSpPr>
            <p:cNvPr id="30" name="TextBox 29"/>
            <p:cNvSpPr txBox="1"/>
            <p:nvPr/>
          </p:nvSpPr>
          <p:spPr>
            <a:xfrm>
              <a:off x="8112857" y="3720900"/>
              <a:ext cx="14173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b="1" dirty="0"/>
                <a:t>Rhapsody, …</a:t>
              </a:r>
            </a:p>
          </p:txBody>
        </p:sp>
        <p:sp>
          <p:nvSpPr>
            <p:cNvPr id="34" name="Oval 33"/>
            <p:cNvSpPr/>
            <p:nvPr/>
          </p:nvSpPr>
          <p:spPr>
            <a:xfrm>
              <a:off x="8244472" y="4841430"/>
              <a:ext cx="912425" cy="277019"/>
            </a:xfrm>
            <a:prstGeom prst="ellipse">
              <a:avLst/>
            </a:prstGeom>
            <a:noFill/>
            <a:ln w="190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sp>
        <p:nvSpPr>
          <p:cNvPr id="18" name="Rectangle 17"/>
          <p:cNvSpPr/>
          <p:nvPr/>
        </p:nvSpPr>
        <p:spPr>
          <a:xfrm>
            <a:off x="3756660" y="1955623"/>
            <a:ext cx="4240530" cy="355854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9" name="TextBox 18"/>
          <p:cNvSpPr txBox="1"/>
          <p:nvPr/>
        </p:nvSpPr>
        <p:spPr>
          <a:xfrm>
            <a:off x="8069972" y="1959274"/>
            <a:ext cx="2163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dirty="0"/>
              <a:t>Semantics/Meaning?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077438" y="3019258"/>
            <a:ext cx="3028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dirty="0">
                <a:solidFill>
                  <a:srgbClr val="FF0000"/>
                </a:solidFill>
              </a:rPr>
              <a:t>(unwanted) non-determinism!</a:t>
            </a:r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5188744" y="3229983"/>
            <a:ext cx="2770089" cy="375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5854434" y="4082044"/>
            <a:ext cx="14729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dirty="0">
                <a:solidFill>
                  <a:srgbClr val="0070C0"/>
                </a:solidFill>
              </a:rPr>
              <a:t>determinism!</a:t>
            </a:r>
          </a:p>
        </p:txBody>
      </p:sp>
    </p:spTree>
    <p:extLst>
      <p:ext uri="{BB962C8B-B14F-4D97-AF65-F5344CB8AC3E}">
        <p14:creationId xmlns:p14="http://schemas.microsoft.com/office/powerpoint/2010/main" val="1727720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4.81481E-6 L -0.24375 0.00509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188" y="255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5.55112E-17 L -0.23893 0.00023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953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-4.44444E-6 L -0.24062 0.00209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031" y="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5" grpId="0" animBg="1"/>
      <p:bldP spid="25" grpId="1" animBg="1"/>
      <p:bldP spid="26" grpId="0" animBg="1"/>
      <p:bldP spid="26" grpId="1" animBg="1"/>
      <p:bldP spid="18" grpId="0" animBg="1"/>
      <p:bldP spid="18" grpId="1" animBg="1"/>
      <p:bldP spid="19" grpId="0"/>
      <p:bldP spid="19" grpId="1"/>
      <p:bldP spid="3" grpId="0"/>
      <p:bldP spid="2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Yakindu: Hierarchy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9908" y="2005078"/>
            <a:ext cx="8592183" cy="375228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1677" y="120584"/>
            <a:ext cx="1959157" cy="1570104"/>
          </a:xfrm>
          <a:prstGeom prst="rect">
            <a:avLst/>
          </a:prstGeom>
        </p:spPr>
      </p:pic>
      <p:sp>
        <p:nvSpPr>
          <p:cNvPr id="7" name="Rectangle: Rounded Corners 6"/>
          <p:cNvSpPr/>
          <p:nvPr/>
        </p:nvSpPr>
        <p:spPr>
          <a:xfrm>
            <a:off x="9733525" y="926704"/>
            <a:ext cx="877730" cy="213915"/>
          </a:xfrm>
          <a:prstGeom prst="roundRect">
            <a:avLst/>
          </a:prstGeom>
          <a:solidFill>
            <a:schemeClr val="accent6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071774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History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0908" y="3016251"/>
            <a:ext cx="3790182" cy="3218693"/>
          </a:xfrm>
        </p:spPr>
      </p:pic>
      <p:sp>
        <p:nvSpPr>
          <p:cNvPr id="5" name="Rectangle 4"/>
          <p:cNvSpPr/>
          <p:nvPr/>
        </p:nvSpPr>
        <p:spPr>
          <a:xfrm>
            <a:off x="838200" y="1690688"/>
            <a:ext cx="10515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R7: police can resume an interrupted traffic light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Result = light which was on at time of interrupt is turned on again</a:t>
            </a:r>
          </a:p>
        </p:txBody>
      </p:sp>
      <p:sp>
        <p:nvSpPr>
          <p:cNvPr id="6" name="Oval 5"/>
          <p:cNvSpPr/>
          <p:nvPr/>
        </p:nvSpPr>
        <p:spPr>
          <a:xfrm>
            <a:off x="8667171" y="3140074"/>
            <a:ext cx="360000" cy="3600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>
                <a:solidFill>
                  <a:schemeClr val="tx1"/>
                </a:solidFill>
              </a:rPr>
              <a:t>H</a:t>
            </a:r>
          </a:p>
        </p:txBody>
      </p:sp>
      <p:sp>
        <p:nvSpPr>
          <p:cNvPr id="7" name="Oval 6"/>
          <p:cNvSpPr/>
          <p:nvPr/>
        </p:nvSpPr>
        <p:spPr>
          <a:xfrm>
            <a:off x="8673198" y="3662582"/>
            <a:ext cx="360000" cy="3600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631022" y="3662582"/>
            <a:ext cx="444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dirty="0"/>
              <a:t>H*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075374" y="3103918"/>
            <a:ext cx="1595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i="1" dirty="0"/>
              <a:t>shallow</a:t>
            </a:r>
            <a:r>
              <a:rPr lang="nl-BE" dirty="0"/>
              <a:t> history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075374" y="3653250"/>
            <a:ext cx="1339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i="1" dirty="0"/>
              <a:t>deep</a:t>
            </a:r>
            <a:r>
              <a:rPr lang="nl-BE" dirty="0"/>
              <a:t> history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1677" y="120584"/>
            <a:ext cx="1959157" cy="1570104"/>
          </a:xfrm>
          <a:prstGeom prst="rect">
            <a:avLst/>
          </a:prstGeom>
        </p:spPr>
      </p:pic>
      <p:sp>
        <p:nvSpPr>
          <p:cNvPr id="12" name="Rectangle: Rounded Corners 11"/>
          <p:cNvSpPr/>
          <p:nvPr/>
        </p:nvSpPr>
        <p:spPr>
          <a:xfrm>
            <a:off x="9733525" y="926704"/>
            <a:ext cx="877730" cy="213915"/>
          </a:xfrm>
          <a:prstGeom prst="roundRect">
            <a:avLst/>
          </a:prstGeom>
          <a:solidFill>
            <a:schemeClr val="accent6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10858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/>
      <p:bldP spid="9" grpId="0"/>
      <p:bldP spid="1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Yakindu: History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8704" y="2064605"/>
            <a:ext cx="8834784" cy="387337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1677" y="120584"/>
            <a:ext cx="1959157" cy="1570104"/>
          </a:xfrm>
          <a:prstGeom prst="rect">
            <a:avLst/>
          </a:prstGeom>
        </p:spPr>
      </p:pic>
      <p:sp>
        <p:nvSpPr>
          <p:cNvPr id="7" name="Rectangle: Rounded Corners 6"/>
          <p:cNvSpPr/>
          <p:nvPr/>
        </p:nvSpPr>
        <p:spPr>
          <a:xfrm>
            <a:off x="9733525" y="926704"/>
            <a:ext cx="877730" cy="213915"/>
          </a:xfrm>
          <a:prstGeom prst="roundRect">
            <a:avLst/>
          </a:prstGeom>
          <a:solidFill>
            <a:schemeClr val="accent6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112867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Concurrency</a:t>
            </a:r>
          </a:p>
        </p:txBody>
      </p:sp>
      <p:sp>
        <p:nvSpPr>
          <p:cNvPr id="3" name="Rectangle 2"/>
          <p:cNvSpPr/>
          <p:nvPr/>
        </p:nvSpPr>
        <p:spPr>
          <a:xfrm>
            <a:off x="838199" y="1723792"/>
            <a:ext cx="1012474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R8: a timer displays the remaining time while the light is red or green; this timer decreases and displays its value every second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1697" y="2517527"/>
            <a:ext cx="9541251" cy="3968997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9610723" y="709846"/>
            <a:ext cx="1352225" cy="866542"/>
            <a:chOff x="9610723" y="709846"/>
            <a:chExt cx="1352225" cy="866542"/>
          </a:xfrm>
        </p:grpSpPr>
        <p:sp>
          <p:nvSpPr>
            <p:cNvPr id="4" name="Rectangle 3"/>
            <p:cNvSpPr/>
            <p:nvPr/>
          </p:nvSpPr>
          <p:spPr>
            <a:xfrm>
              <a:off x="9614208" y="742950"/>
              <a:ext cx="1348740" cy="8334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6" name="Straight Connector 5"/>
            <p:cNvCxnSpPr/>
            <p:nvPr/>
          </p:nvCxnSpPr>
          <p:spPr>
            <a:xfrm>
              <a:off x="9610725" y="1018381"/>
              <a:ext cx="1352223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9680291" y="709846"/>
              <a:ext cx="12130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dirty="0"/>
                <a:t>TrafficLight</a:t>
              </a:r>
              <a:endParaRPr lang="en-GB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9610723" y="1018381"/>
              <a:ext cx="96045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sz="1400" dirty="0"/>
                <a:t>- timer: int</a:t>
              </a:r>
              <a:endParaRPr lang="en-GB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240420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Workflow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 dirty="0"/>
          </a:p>
        </p:txBody>
      </p:sp>
      <p:pic>
        <p:nvPicPr>
          <p:cNvPr id="10" name="Content Placeholder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0924" y="1027906"/>
            <a:ext cx="6210151" cy="4976811"/>
          </a:xfrm>
          <a:prstGeom prst="rect">
            <a:avLst/>
          </a:prstGeom>
        </p:spPr>
      </p:pic>
      <p:sp>
        <p:nvSpPr>
          <p:cNvPr id="11" name="Rectangle: Rounded Corners 10"/>
          <p:cNvSpPr/>
          <p:nvPr/>
        </p:nvSpPr>
        <p:spPr>
          <a:xfrm>
            <a:off x="6132031" y="2972907"/>
            <a:ext cx="1021244" cy="243368"/>
          </a:xfrm>
          <a:prstGeom prst="roundRect">
            <a:avLst/>
          </a:prstGeom>
          <a:solidFill>
            <a:schemeClr val="accent6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2" name="Rectangle: Rounded Corners 11"/>
          <p:cNvSpPr/>
          <p:nvPr/>
        </p:nvSpPr>
        <p:spPr>
          <a:xfrm>
            <a:off x="6132031" y="3554725"/>
            <a:ext cx="1021244" cy="258450"/>
          </a:xfrm>
          <a:prstGeom prst="roundRect">
            <a:avLst/>
          </a:prstGeom>
          <a:solidFill>
            <a:schemeClr val="accent6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3" name="Rectangle: Rounded Corners 12"/>
          <p:cNvSpPr/>
          <p:nvPr/>
        </p:nvSpPr>
        <p:spPr>
          <a:xfrm>
            <a:off x="6132031" y="4186388"/>
            <a:ext cx="1021244" cy="239561"/>
          </a:xfrm>
          <a:prstGeom prst="roundRect">
            <a:avLst/>
          </a:prstGeom>
          <a:solidFill>
            <a:schemeClr val="accent6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69164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Yakindu: Simulation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2066" y="166521"/>
            <a:ext cx="1261734" cy="1452730"/>
          </a:xfrm>
          <a:prstGeom prst="rect">
            <a:avLst/>
          </a:prstGeom>
        </p:spPr>
      </p:pic>
      <p:sp>
        <p:nvSpPr>
          <p:cNvPr id="5" name="Rectangle: Rounded Corners 4"/>
          <p:cNvSpPr/>
          <p:nvPr/>
        </p:nvSpPr>
        <p:spPr>
          <a:xfrm>
            <a:off x="10553219" y="365125"/>
            <a:ext cx="731525" cy="158750"/>
          </a:xfrm>
          <a:prstGeom prst="roundRect">
            <a:avLst/>
          </a:prstGeom>
          <a:solidFill>
            <a:schemeClr val="accent6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7" name="Rectangle: Rounded Corners 6"/>
          <p:cNvSpPr/>
          <p:nvPr/>
        </p:nvSpPr>
        <p:spPr>
          <a:xfrm>
            <a:off x="10553219" y="789780"/>
            <a:ext cx="731525" cy="162719"/>
          </a:xfrm>
          <a:prstGeom prst="roundRect">
            <a:avLst/>
          </a:prstGeom>
          <a:solidFill>
            <a:schemeClr val="accent6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8" name="Rectangle: Rounded Corners 7"/>
          <p:cNvSpPr/>
          <p:nvPr/>
        </p:nvSpPr>
        <p:spPr>
          <a:xfrm>
            <a:off x="10553219" y="1240468"/>
            <a:ext cx="731525" cy="166851"/>
          </a:xfrm>
          <a:prstGeom prst="roundRect">
            <a:avLst/>
          </a:prstGeom>
          <a:solidFill>
            <a:schemeClr val="accent6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10" name="2017-06-22_15-41-24">
            <a:hlinkClick r:id="" action="ppaction://media"/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1023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704975" y="1817855"/>
            <a:ext cx="8782050" cy="4757234"/>
          </a:xfrm>
        </p:spPr>
      </p:pic>
    </p:spTree>
    <p:extLst>
      <p:ext uri="{BB962C8B-B14F-4D97-AF65-F5344CB8AC3E}">
        <p14:creationId xmlns:p14="http://schemas.microsoft.com/office/powerpoint/2010/main" val="3118470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Workflow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 dirty="0"/>
          </a:p>
        </p:txBody>
      </p:sp>
      <p:pic>
        <p:nvPicPr>
          <p:cNvPr id="6" name="Content Placeholder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0924" y="1027906"/>
            <a:ext cx="6210151" cy="4976811"/>
          </a:xfrm>
          <a:prstGeom prst="rect">
            <a:avLst/>
          </a:prstGeom>
        </p:spPr>
      </p:pic>
      <p:sp>
        <p:nvSpPr>
          <p:cNvPr id="5" name="Rectangle: Rounded Corners 4"/>
          <p:cNvSpPr/>
          <p:nvPr/>
        </p:nvSpPr>
        <p:spPr>
          <a:xfrm>
            <a:off x="7420931" y="2968626"/>
            <a:ext cx="1221419" cy="247650"/>
          </a:xfrm>
          <a:prstGeom prst="roundRect">
            <a:avLst/>
          </a:prstGeom>
          <a:solidFill>
            <a:schemeClr val="accent6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636409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Statecharts Testing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382" y="1892501"/>
            <a:ext cx="7223775" cy="3889256"/>
          </a:xfrm>
        </p:spPr>
      </p:pic>
      <p:sp>
        <p:nvSpPr>
          <p:cNvPr id="6" name="Rectangle 5"/>
          <p:cNvSpPr/>
          <p:nvPr/>
        </p:nvSpPr>
        <p:spPr>
          <a:xfrm>
            <a:off x="2499136" y="2191760"/>
            <a:ext cx="1075765" cy="32918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7" name="Rectangle 6"/>
          <p:cNvSpPr/>
          <p:nvPr/>
        </p:nvSpPr>
        <p:spPr>
          <a:xfrm>
            <a:off x="3961897" y="2191760"/>
            <a:ext cx="3993102" cy="36986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8" name="Rectangle 7"/>
          <p:cNvSpPr/>
          <p:nvPr/>
        </p:nvSpPr>
        <p:spPr>
          <a:xfrm>
            <a:off x="8341995" y="1987806"/>
            <a:ext cx="1125708" cy="36986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" name="TextBox 8"/>
          <p:cNvSpPr txBox="1"/>
          <p:nvPr/>
        </p:nvSpPr>
        <p:spPr>
          <a:xfrm>
            <a:off x="2465130" y="3522355"/>
            <a:ext cx="1143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dirty="0"/>
              <a:t>Generator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926518" y="3522355"/>
            <a:ext cx="2074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dirty="0"/>
              <a:t>System Under Study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441525" y="3522355"/>
            <a:ext cx="1026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dirty="0"/>
              <a:t>Acceptor</a:t>
            </a:r>
          </a:p>
        </p:txBody>
      </p:sp>
      <p:sp>
        <p:nvSpPr>
          <p:cNvPr id="4" name="Rectangle 3"/>
          <p:cNvSpPr/>
          <p:nvPr/>
        </p:nvSpPr>
        <p:spPr>
          <a:xfrm>
            <a:off x="838200" y="6011650"/>
            <a:ext cx="105156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BE" sz="1400" baseline="30000" dirty="0"/>
              <a:t>6 </a:t>
            </a:r>
            <a:r>
              <a:rPr lang="en-US" sz="1400" dirty="0"/>
              <a:t>Zeigler BP. Theory of modelling and simulation. New York: Wiley-</a:t>
            </a:r>
            <a:r>
              <a:rPr lang="en-US" sz="1400" dirty="0" err="1"/>
              <a:t>Interscience</a:t>
            </a:r>
            <a:r>
              <a:rPr lang="en-US" sz="1400" dirty="0"/>
              <a:t>, 1976.</a:t>
            </a:r>
          </a:p>
          <a:p>
            <a:r>
              <a:rPr lang="nl-BE" sz="1400" baseline="30000" dirty="0"/>
              <a:t>7 </a:t>
            </a:r>
            <a:r>
              <a:rPr lang="en-US" sz="1400" dirty="0" err="1"/>
              <a:t>Mamadou</a:t>
            </a:r>
            <a:r>
              <a:rPr lang="en-US" sz="1400" dirty="0"/>
              <a:t> K. </a:t>
            </a:r>
            <a:r>
              <a:rPr lang="en-US" sz="1400" dirty="0" err="1"/>
              <a:t>Traoré</a:t>
            </a:r>
            <a:r>
              <a:rPr lang="en-US" sz="1400" dirty="0"/>
              <a:t>, Alexandre </a:t>
            </a:r>
            <a:r>
              <a:rPr lang="en-US" sz="1400" dirty="0" err="1"/>
              <a:t>Muzy</a:t>
            </a:r>
            <a:r>
              <a:rPr lang="en-US" sz="1400" dirty="0"/>
              <a:t>, Capturing the dual relationship between simulation models and their context,</a:t>
            </a:r>
          </a:p>
          <a:p>
            <a:r>
              <a:rPr lang="en-US" sz="1400" dirty="0"/>
              <a:t>Simulation Modelling Practice and Theory, Volume 14, Issue 2, February 2006, Pages 126-142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2814" y="209862"/>
            <a:ext cx="1827686" cy="1480826"/>
          </a:xfrm>
          <a:prstGeom prst="rect">
            <a:avLst/>
          </a:prstGeom>
        </p:spPr>
      </p:pic>
      <p:sp>
        <p:nvSpPr>
          <p:cNvPr id="12" name="Rectangle: Rounded Corners 11"/>
          <p:cNvSpPr/>
          <p:nvPr/>
        </p:nvSpPr>
        <p:spPr>
          <a:xfrm>
            <a:off x="10132382" y="341313"/>
            <a:ext cx="1033300" cy="203993"/>
          </a:xfrm>
          <a:prstGeom prst="roundRect">
            <a:avLst/>
          </a:prstGeom>
          <a:solidFill>
            <a:schemeClr val="accent6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5900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/>
      <p:bldP spid="10" grpId="0"/>
      <p:bldP spid="1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Modelling Reactive Systems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BE" dirty="0"/>
              <a:t>Interaction with the environment: reactive to </a:t>
            </a:r>
            <a:r>
              <a:rPr lang="nl-BE" i="1" dirty="0"/>
              <a:t>events</a:t>
            </a:r>
            <a:endParaRPr lang="nl-BE" dirty="0"/>
          </a:p>
          <a:p>
            <a:r>
              <a:rPr lang="nl-BE" dirty="0"/>
              <a:t>Autonomous behaviour: </a:t>
            </a:r>
            <a:r>
              <a:rPr lang="nl-BE" i="1" dirty="0"/>
              <a:t>timeouts</a:t>
            </a:r>
            <a:endParaRPr lang="nl-BE" dirty="0"/>
          </a:p>
          <a:p>
            <a:r>
              <a:rPr lang="nl-BE" dirty="0"/>
              <a:t>Describe system with </a:t>
            </a:r>
            <a:r>
              <a:rPr lang="nl-BE" i="1" dirty="0"/>
              <a:t>modes</a:t>
            </a:r>
            <a:r>
              <a:rPr lang="nl-BE" dirty="0"/>
              <a:t> (hierarchical) and </a:t>
            </a:r>
            <a:r>
              <a:rPr lang="nl-BE" i="1" dirty="0"/>
              <a:t>concurrent </a:t>
            </a:r>
            <a:r>
              <a:rPr lang="nl-BE" dirty="0"/>
              <a:t>units</a:t>
            </a:r>
          </a:p>
          <a:p>
            <a:r>
              <a:rPr lang="nl-BE" dirty="0"/>
              <a:t>Use programming language + threads and timeouts (OS)?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838200" y="6127234"/>
            <a:ext cx="10236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aseline="30000" dirty="0"/>
              <a:t>1</a:t>
            </a:r>
            <a:r>
              <a:rPr lang="en-US" dirty="0"/>
              <a:t>E. A. Lee, "The problem with threads," in </a:t>
            </a:r>
            <a:r>
              <a:rPr lang="en-US" i="1" dirty="0"/>
              <a:t>Computer</a:t>
            </a:r>
            <a:r>
              <a:rPr lang="en-US" dirty="0"/>
              <a:t>, vol. 39, no. 5, pp. 33-42, May 2006.</a:t>
            </a:r>
          </a:p>
        </p:txBody>
      </p:sp>
      <p:pic>
        <p:nvPicPr>
          <p:cNvPr id="2050" name="Picture 2" descr="Afbeeldingsresultaat voor edward lee simulation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63" t="1" b="1"/>
          <a:stretch/>
        </p:blipFill>
        <p:spPr bwMode="auto">
          <a:xfrm>
            <a:off x="1262742" y="4031292"/>
            <a:ext cx="1289981" cy="1320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2963647" y="4031292"/>
            <a:ext cx="797922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i="1" dirty="0"/>
              <a:t>“Nontrivial software written with threads, semaphores, and </a:t>
            </a:r>
            <a:r>
              <a:rPr lang="en-US" sz="2400" i="1" dirty="0" err="1"/>
              <a:t>mutexes</a:t>
            </a:r>
            <a:r>
              <a:rPr lang="en-US" sz="2400" i="1" dirty="0"/>
              <a:t> are incomprehensible to humans”</a:t>
            </a:r>
            <a:r>
              <a:rPr lang="en-US" sz="2400" baseline="30000" dirty="0"/>
              <a:t>1</a:t>
            </a:r>
          </a:p>
        </p:txBody>
      </p:sp>
      <p:sp>
        <p:nvSpPr>
          <p:cNvPr id="8" name="Rectangle 7"/>
          <p:cNvSpPr/>
          <p:nvPr/>
        </p:nvSpPr>
        <p:spPr>
          <a:xfrm>
            <a:off x="838200" y="1745959"/>
            <a:ext cx="10515600" cy="4061672"/>
          </a:xfrm>
          <a:prstGeom prst="rect">
            <a:avLst/>
          </a:prstGeom>
          <a:solidFill>
            <a:srgbClr val="FFFFFF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7" name="TextBox 6"/>
          <p:cNvSpPr txBox="1"/>
          <p:nvPr/>
        </p:nvSpPr>
        <p:spPr>
          <a:xfrm rot="20496831">
            <a:off x="1044217" y="2774700"/>
            <a:ext cx="9019263" cy="95410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nl-BE" sz="2800" dirty="0">
                <a:solidFill>
                  <a:srgbClr val="FF0000"/>
                </a:solidFill>
              </a:rPr>
              <a:t>Programming language (and OS) is too low-level</a:t>
            </a:r>
          </a:p>
          <a:p>
            <a:pPr algn="ctr"/>
            <a:r>
              <a:rPr lang="nl-BE" sz="2800" dirty="0">
                <a:solidFill>
                  <a:srgbClr val="FF0000"/>
                </a:solidFill>
              </a:rPr>
              <a:t>   -&gt; most appropriate formalism: “what” vs. “how”</a:t>
            </a:r>
          </a:p>
        </p:txBody>
      </p:sp>
    </p:spTree>
    <p:extLst>
      <p:ext uri="{BB962C8B-B14F-4D97-AF65-F5344CB8AC3E}">
        <p14:creationId xmlns:p14="http://schemas.microsoft.com/office/powerpoint/2010/main" val="3060742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 animBg="1"/>
      <p:bldP spid="7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nl-BE" dirty="0"/>
              <a:t>Orthogonal Components (White-Box)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741" y="2073430"/>
            <a:ext cx="7080518" cy="385572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2814" y="209862"/>
            <a:ext cx="1827686" cy="1480826"/>
          </a:xfrm>
          <a:prstGeom prst="rect">
            <a:avLst/>
          </a:prstGeom>
        </p:spPr>
      </p:pic>
      <p:sp>
        <p:nvSpPr>
          <p:cNvPr id="6" name="Rectangle: Rounded Corners 5"/>
          <p:cNvSpPr/>
          <p:nvPr/>
        </p:nvSpPr>
        <p:spPr>
          <a:xfrm>
            <a:off x="10132382" y="341313"/>
            <a:ext cx="1033300" cy="203993"/>
          </a:xfrm>
          <a:prstGeom prst="roundRect">
            <a:avLst/>
          </a:prstGeom>
          <a:solidFill>
            <a:schemeClr val="accent6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381882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Workflow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 dirty="0"/>
          </a:p>
        </p:txBody>
      </p:sp>
      <p:pic>
        <p:nvPicPr>
          <p:cNvPr id="6" name="Content Placeholder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0924" y="1027906"/>
            <a:ext cx="6210151" cy="4976811"/>
          </a:xfrm>
          <a:prstGeom prst="rect">
            <a:avLst/>
          </a:prstGeom>
        </p:spPr>
      </p:pic>
      <p:sp>
        <p:nvSpPr>
          <p:cNvPr id="5" name="Rectangle: Rounded Corners 4"/>
          <p:cNvSpPr/>
          <p:nvPr/>
        </p:nvSpPr>
        <p:spPr>
          <a:xfrm>
            <a:off x="7762970" y="3562349"/>
            <a:ext cx="603155" cy="254001"/>
          </a:xfrm>
          <a:prstGeom prst="roundRect">
            <a:avLst/>
          </a:prstGeom>
          <a:solidFill>
            <a:schemeClr val="accent6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817750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Yakindu: Testing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518" y="1495424"/>
            <a:ext cx="11642963" cy="4968876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2814" y="209862"/>
            <a:ext cx="1827686" cy="1480826"/>
          </a:xfrm>
          <a:prstGeom prst="rect">
            <a:avLst/>
          </a:prstGeom>
        </p:spPr>
      </p:pic>
      <p:sp>
        <p:nvSpPr>
          <p:cNvPr id="6" name="Rectangle: Rounded Corners 5"/>
          <p:cNvSpPr/>
          <p:nvPr/>
        </p:nvSpPr>
        <p:spPr>
          <a:xfrm>
            <a:off x="10413370" y="848278"/>
            <a:ext cx="521330" cy="199471"/>
          </a:xfrm>
          <a:prstGeom prst="roundRect">
            <a:avLst/>
          </a:prstGeom>
          <a:solidFill>
            <a:schemeClr val="accent6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922842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Yakindu: Testing</a:t>
            </a:r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518" y="1495424"/>
            <a:ext cx="11642963" cy="4968876"/>
          </a:xfrm>
          <a:prstGeom prst="rect">
            <a:avLst/>
          </a:prstGeom>
        </p:spPr>
      </p:pic>
      <p:pic>
        <p:nvPicPr>
          <p:cNvPr id="5" name="Content Placeholder 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517" y="1495424"/>
            <a:ext cx="11642963" cy="496887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517" y="1690688"/>
            <a:ext cx="1295204" cy="1383312"/>
          </a:xfrm>
          <a:prstGeom prst="rect">
            <a:avLst/>
          </a:prstGeom>
        </p:spPr>
      </p:pic>
      <p:sp>
        <p:nvSpPr>
          <p:cNvPr id="7" name="Rectangle: Rounded Corners 6"/>
          <p:cNvSpPr/>
          <p:nvPr/>
        </p:nvSpPr>
        <p:spPr>
          <a:xfrm>
            <a:off x="659631" y="2894658"/>
            <a:ext cx="2435993" cy="340341"/>
          </a:xfrm>
          <a:prstGeom prst="roundRect">
            <a:avLst/>
          </a:prstGeom>
          <a:solidFill>
            <a:srgbClr val="70AD47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9721" y="5425575"/>
            <a:ext cx="10031729" cy="882063"/>
          </a:xfrm>
        </p:spPr>
      </p:pic>
      <p:sp>
        <p:nvSpPr>
          <p:cNvPr id="8" name="Rectangle: Rounded Corners 7"/>
          <p:cNvSpPr/>
          <p:nvPr/>
        </p:nvSpPr>
        <p:spPr>
          <a:xfrm>
            <a:off x="659630" y="3353554"/>
            <a:ext cx="2435994" cy="362465"/>
          </a:xfrm>
          <a:prstGeom prst="round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" name="TextBox 8"/>
          <p:cNvSpPr txBox="1"/>
          <p:nvPr/>
        </p:nvSpPr>
        <p:spPr>
          <a:xfrm>
            <a:off x="814739" y="1461133"/>
            <a:ext cx="10368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b="1" dirty="0"/>
              <a:t>Interface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000193" y="4759889"/>
            <a:ext cx="1707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b="1" dirty="0"/>
              <a:t>Synchronization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3569719" y="1851946"/>
            <a:ext cx="8031731" cy="2342794"/>
            <a:chOff x="3569719" y="1851946"/>
            <a:chExt cx="8031731" cy="2342794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569720" y="2221278"/>
              <a:ext cx="8031730" cy="1973462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3569719" y="1851946"/>
              <a:ext cx="9765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b="1" dirty="0"/>
                <a:t>Callback</a:t>
              </a:r>
            </a:p>
          </p:txBody>
        </p:sp>
      </p:grpSp>
      <p:pic>
        <p:nvPicPr>
          <p:cNvPr id="16" name="Picture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2814" y="209862"/>
            <a:ext cx="1827686" cy="1480826"/>
          </a:xfrm>
          <a:prstGeom prst="rect">
            <a:avLst/>
          </a:prstGeom>
        </p:spPr>
      </p:pic>
      <p:sp>
        <p:nvSpPr>
          <p:cNvPr id="17" name="Rectangle: Rounded Corners 16"/>
          <p:cNvSpPr/>
          <p:nvPr/>
        </p:nvSpPr>
        <p:spPr>
          <a:xfrm>
            <a:off x="10413370" y="848278"/>
            <a:ext cx="521330" cy="199471"/>
          </a:xfrm>
          <a:prstGeom prst="roundRect">
            <a:avLst/>
          </a:prstGeom>
          <a:solidFill>
            <a:schemeClr val="accent6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38722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2.22222E-6 L 0.07813 0.11273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06" y="562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3" dur="2000" fill="hold"/>
                                        <p:tgtEl>
                                          <p:spTgt spid="10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2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4.07407E-6 L -0.03945 -0.03541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79" y="-178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/>
      <p:bldP spid="1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Yakindu: Testing</a:t>
            </a:r>
          </a:p>
        </p:txBody>
      </p:sp>
      <p:pic>
        <p:nvPicPr>
          <p:cNvPr id="4" name="2017-04-18_16-14-16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>
                  <p14:bmkLst>
                    <p14:bmk name="Bookmark 1" time="6355.8549"/>
                    <p14:bmk name="Bookmark 2" time="15465.9136"/>
                    <p14:bmk name="Bookmark 3" time="40359.6787"/>
                  </p14:bmkLst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42515" y="1690688"/>
            <a:ext cx="9306969" cy="5041582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2814" y="209862"/>
            <a:ext cx="1827686" cy="1480826"/>
          </a:xfrm>
          <a:prstGeom prst="rect">
            <a:avLst/>
          </a:prstGeom>
        </p:spPr>
      </p:pic>
      <p:sp>
        <p:nvSpPr>
          <p:cNvPr id="6" name="Rectangle: Rounded Corners 5"/>
          <p:cNvSpPr/>
          <p:nvPr/>
        </p:nvSpPr>
        <p:spPr>
          <a:xfrm>
            <a:off x="10413370" y="848278"/>
            <a:ext cx="521330" cy="199471"/>
          </a:xfrm>
          <a:prstGeom prst="roundRect">
            <a:avLst/>
          </a:prstGeom>
          <a:solidFill>
            <a:schemeClr val="accent6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71748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video>
                  <p:cMediaNode vol="80000">
                    <p:cTn id="2" fill="hold" display="0">
                      <p:stCondLst>
                        <p:cond delay="indefinite"/>
                      </p:stCondLst>
                    </p:cTn>
                    <p:tgtEl>
                      <p:spTgt spid="4"/>
                    </p:tgtEl>
                  </p:cMediaNode>
                </p:video>
                <p:seq concurrent="1" nextAc="seek">
                  <p:cTn id="3" restart="whenNotActive" fill="hold" evtFilter="cancelBubble" nodeType="interactiveSeq">
                    <p:stCondLst>
                      <p:cond evt="onMediaBookmark" delay="0">
                        <p:tgtEl>
                          <p14:bmkTgt spid="4" bmkName="Bookmark 1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4" fill="hold">
                          <p:stCondLst>
                            <p:cond delay="0"/>
                          </p:stCondLst>
                          <p:childTnLst>
                            <p:par>
                              <p:cTn id="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" presetID="2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7" dur="1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4" bmkName="Bookmark 1"/>
                      </p:tgtEl>
                    </p:cond>
                  </p:nextCondLst>
                </p:seq>
                <p:seq concurrent="1" nextAc="seek">
                  <p:cTn id="8" restart="whenNotActive" fill="hold" evtFilter="cancelBubble" nodeType="interactiveSeq">
                    <p:stCondLst>
                      <p:cond evt="onMediaBookmark" delay="0">
                        <p:tgtEl>
                          <p14:bmkTgt spid="4" bmkName="Bookmark 2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9" fill="hold">
                          <p:stCondLst>
                            <p:cond delay="0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2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12" dur="1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4" bmkName="Bookmark 2"/>
                      </p:tgtEl>
                    </p:cond>
                  </p:nextCondLst>
                </p:seq>
                <p:seq concurrent="1" nextAc="seek">
                  <p:cTn id="13" restart="whenNotActive" fill="hold" evtFilter="cancelBubble" nodeType="interactiveSeq">
                    <p:stCondLst>
                      <p:cond evt="onMediaBookmark" delay="0">
                        <p:tgtEl>
                          <p14:bmkTgt spid="4" bmkName="Bookmark 3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14" fill="hold">
                          <p:stCondLst>
                            <p:cond delay="0"/>
                          </p:stCondLst>
                          <p:childTnLst>
                            <p:par>
                              <p:cTn id="1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6" presetID="2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17" dur="1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4" bmkName="Bookmark 3"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video>
                  <p:cMediaNode vol="80000">
                    <p:cTn id="2" fill="hold" display="0">
                      <p:stCondLst>
                        <p:cond delay="indefinite"/>
                      </p:stCondLst>
                    </p:cTn>
                    <p:tgtEl>
                      <p:spTgt spid="4"/>
                    </p:tgtEl>
                  </p:cMediaNode>
                </p:video>
              </p:childTnLst>
            </p:cTn>
          </p:par>
        </p:tnLst>
      </p:timing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Workflow</a:t>
            </a:r>
          </a:p>
        </p:txBody>
      </p:sp>
      <p:pic>
        <p:nvPicPr>
          <p:cNvPr id="6" name="Content Placeholder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0924" y="1027906"/>
            <a:ext cx="6210151" cy="4976811"/>
          </a:xfrm>
          <a:prstGeom prst="rect">
            <a:avLst/>
          </a:prstGeom>
        </p:spPr>
      </p:pic>
      <p:sp>
        <p:nvSpPr>
          <p:cNvPr id="5" name="Rectangle: Rounded Corners 4"/>
          <p:cNvSpPr/>
          <p:nvPr/>
        </p:nvSpPr>
        <p:spPr>
          <a:xfrm>
            <a:off x="6975088" y="5291138"/>
            <a:ext cx="1187837" cy="238125"/>
          </a:xfrm>
          <a:prstGeom prst="roundRect">
            <a:avLst/>
          </a:prstGeom>
          <a:solidFill>
            <a:schemeClr val="accent6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556243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Code Generation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2318170" y="2668708"/>
            <a:ext cx="9715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248506" y="2322831"/>
            <a:ext cx="1116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dirty="0"/>
              <a:t>interrupts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88517" y="5288340"/>
            <a:ext cx="235833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1600" b="1" dirty="0"/>
              <a:t>Interface</a:t>
            </a:r>
            <a:r>
              <a:rPr lang="nl-BE" sz="1600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1600" dirty="0"/>
              <a:t>setRed(boolean)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1600" dirty="0"/>
              <a:t>setGreen(boolean)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1600" dirty="0"/>
              <a:t>setYellow(boolean)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1600" dirty="0"/>
              <a:t>setTimerValue(int)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1600" dirty="0"/>
              <a:t>setTimerColour(string)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359384" y="5288340"/>
            <a:ext cx="577433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1600" b="1" dirty="0"/>
              <a:t>Interface</a:t>
            </a:r>
            <a:r>
              <a:rPr lang="nl-BE" sz="1600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1600" dirty="0"/>
              <a:t>in event </a:t>
            </a:r>
            <a:r>
              <a:rPr lang="nl-BE" sz="1600" i="1" dirty="0"/>
              <a:t>police_interrupt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1600" dirty="0"/>
              <a:t>in event </a:t>
            </a:r>
            <a:r>
              <a:rPr lang="nl-BE" sz="1600" i="1" dirty="0"/>
              <a:t>toggle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1600" dirty="0"/>
              <a:t>out event </a:t>
            </a:r>
            <a:r>
              <a:rPr lang="nl-BE" sz="1600" i="1" dirty="0"/>
              <a:t>updateTimerColour: </a:t>
            </a:r>
            <a:r>
              <a:rPr lang="nl-BE" sz="1600" dirty="0"/>
              <a:t>string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1600" dirty="0"/>
              <a:t>out event </a:t>
            </a:r>
            <a:r>
              <a:rPr lang="nl-BE" sz="1600" i="1" dirty="0"/>
              <a:t>updateTimerValue: </a:t>
            </a:r>
            <a:r>
              <a:rPr lang="nl-BE" sz="1600" dirty="0"/>
              <a:t>int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1600" dirty="0"/>
              <a:t>out event </a:t>
            </a:r>
            <a:r>
              <a:rPr lang="nl-BE" sz="1600" i="1" dirty="0"/>
              <a:t>displayRed</a:t>
            </a:r>
            <a:r>
              <a:rPr lang="nl-BE" sz="1600" dirty="0"/>
              <a:t>, </a:t>
            </a:r>
            <a:r>
              <a:rPr lang="nl-BE" sz="1600" i="1" dirty="0"/>
              <a:t>displayYellow</a:t>
            </a:r>
            <a:r>
              <a:rPr lang="nl-BE" sz="1600" dirty="0"/>
              <a:t>, </a:t>
            </a:r>
            <a:r>
              <a:rPr lang="nl-BE" sz="1600" i="1" dirty="0"/>
              <a:t>displayGreen</a:t>
            </a:r>
            <a:r>
              <a:rPr lang="nl-BE" sz="1600" dirty="0"/>
              <a:t>, </a:t>
            </a:r>
            <a:r>
              <a:rPr lang="nl-BE" sz="1600" i="1" dirty="0"/>
              <a:t>displayNone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402585" y="3779509"/>
            <a:ext cx="802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dirty="0"/>
              <a:t>events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 flipH="1">
            <a:off x="2318170" y="4127886"/>
            <a:ext cx="9715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9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2920" y="202628"/>
            <a:ext cx="1940880" cy="1365548"/>
          </a:xfrm>
        </p:spPr>
      </p:pic>
      <p:sp>
        <p:nvSpPr>
          <p:cNvPr id="20" name="Rectangle: Rounded Corners 19"/>
          <p:cNvSpPr/>
          <p:nvPr/>
        </p:nvSpPr>
        <p:spPr>
          <a:xfrm>
            <a:off x="9765629" y="943495"/>
            <a:ext cx="1030959" cy="203200"/>
          </a:xfrm>
          <a:prstGeom prst="roundRect">
            <a:avLst/>
          </a:prstGeom>
          <a:solidFill>
            <a:schemeClr val="accent6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517" y="1677238"/>
            <a:ext cx="1553106" cy="357346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59384" y="1734385"/>
            <a:ext cx="8678165" cy="3516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867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/>
      <p:bldP spid="11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Generated Code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624" y="2359552"/>
            <a:ext cx="3238952" cy="1914792"/>
          </a:xfrm>
        </p:spPr>
      </p:pic>
      <p:sp>
        <p:nvSpPr>
          <p:cNvPr id="6" name="TextBox 5"/>
          <p:cNvSpPr txBox="1"/>
          <p:nvPr/>
        </p:nvSpPr>
        <p:spPr>
          <a:xfrm>
            <a:off x="1847624" y="1990220"/>
            <a:ext cx="609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b="1" dirty="0"/>
              <a:t>Files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943100" y="5097780"/>
            <a:ext cx="25142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nl-BE" b="1" dirty="0"/>
              <a:t>8 files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nl-BE" b="1" dirty="0"/>
              <a:t>1311 lines of code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nl-BE" b="1" dirty="0"/>
              <a:t>302 manual (UI) code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5414431" y="105118"/>
            <a:ext cx="6442289" cy="6423660"/>
            <a:chOff x="5483011" y="90562"/>
            <a:chExt cx="6442289" cy="6738358"/>
          </a:xfrm>
        </p:grpSpPr>
        <p:sp>
          <p:nvSpPr>
            <p:cNvPr id="7" name="TextBox 6"/>
            <p:cNvSpPr txBox="1"/>
            <p:nvPr/>
          </p:nvSpPr>
          <p:spPr>
            <a:xfrm>
              <a:off x="5483011" y="180459"/>
              <a:ext cx="8899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b="1" dirty="0"/>
                <a:t>Sample</a:t>
              </a:r>
            </a:p>
          </p:txBody>
        </p:sp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4"/>
            <a:srcRect l="50731" t="7160" r="33404" b="18749"/>
            <a:stretch/>
          </p:blipFill>
          <p:spPr>
            <a:xfrm>
              <a:off x="6794833" y="90562"/>
              <a:ext cx="5130467" cy="673835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66082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303939" y="5847651"/>
            <a:ext cx="4924425" cy="6477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26016" y="180459"/>
            <a:ext cx="10368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b="1" dirty="0"/>
              <a:t>Interface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036435" y="5802169"/>
            <a:ext cx="881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b="1" dirty="0"/>
              <a:t>Runner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26016" y="2694854"/>
            <a:ext cx="1157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b="1" dirty="0"/>
              <a:t>Generator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016" y="3064186"/>
            <a:ext cx="3363004" cy="3573764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3968764" y="180459"/>
            <a:ext cx="7788860" cy="5374568"/>
            <a:chOff x="3968764" y="180459"/>
            <a:chExt cx="7788860" cy="5374568"/>
          </a:xfrm>
        </p:grpSpPr>
        <p:sp>
          <p:nvSpPr>
            <p:cNvPr id="14" name="TextBox 13"/>
            <p:cNvSpPr txBox="1"/>
            <p:nvPr/>
          </p:nvSpPr>
          <p:spPr>
            <a:xfrm>
              <a:off x="3968764" y="180459"/>
              <a:ext cx="140333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BE" b="1" dirty="0"/>
                <a:t>Setup Code</a:t>
              </a:r>
            </a:p>
            <a:p>
              <a:r>
                <a:rPr lang="nl-BE" b="1" dirty="0"/>
                <a:t>(Excerpt)</a:t>
              </a:r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137546" y="180459"/>
              <a:ext cx="6620078" cy="5374568"/>
            </a:xfrm>
            <a:prstGeom prst="rect">
              <a:avLst/>
            </a:prstGeom>
          </p:spPr>
        </p:pic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6016" y="504580"/>
            <a:ext cx="1855886" cy="2204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912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Deployed Application (Scaled Real-Time)</a:t>
            </a:r>
          </a:p>
        </p:txBody>
      </p:sp>
      <p:pic>
        <p:nvPicPr>
          <p:cNvPr id="8" name="2017-06-22_15-59-26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148263" y="1825625"/>
            <a:ext cx="1893887" cy="4351338"/>
          </a:xfrm>
        </p:spPr>
      </p:pic>
    </p:spTree>
    <p:extLst>
      <p:ext uri="{BB962C8B-B14F-4D97-AF65-F5344CB8AC3E}">
        <p14:creationId xmlns:p14="http://schemas.microsoft.com/office/powerpoint/2010/main" val="2717007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03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Discrete-Event Abstraction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7508" y="1663022"/>
            <a:ext cx="6316983" cy="4856827"/>
          </a:xfrm>
        </p:spPr>
      </p:pic>
      <p:sp>
        <p:nvSpPr>
          <p:cNvPr id="8" name="Rectangle 7"/>
          <p:cNvSpPr/>
          <p:nvPr/>
        </p:nvSpPr>
        <p:spPr>
          <a:xfrm>
            <a:off x="2820577" y="1661160"/>
            <a:ext cx="6550844" cy="148393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" name="Rectangle 8"/>
          <p:cNvSpPr/>
          <p:nvPr/>
        </p:nvSpPr>
        <p:spPr>
          <a:xfrm>
            <a:off x="2786742" y="5086858"/>
            <a:ext cx="6467749" cy="14833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0" name="Rectangle 9"/>
          <p:cNvSpPr/>
          <p:nvPr/>
        </p:nvSpPr>
        <p:spPr>
          <a:xfrm>
            <a:off x="2900173" y="3215754"/>
            <a:ext cx="6442711" cy="18646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7507" y="3367244"/>
            <a:ext cx="6316984" cy="1654447"/>
          </a:xfrm>
          <a:prstGeom prst="rect">
            <a:avLst/>
          </a:prstGeom>
        </p:spPr>
      </p:pic>
      <p:pic>
        <p:nvPicPr>
          <p:cNvPr id="11" name="Picture 2" descr="Afbeeldingsresultaa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4094" y="365125"/>
            <a:ext cx="1698338" cy="2357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Connector 11"/>
          <p:cNvCxnSpPr/>
          <p:nvPr/>
        </p:nvCxnSpPr>
        <p:spPr>
          <a:xfrm flipH="1">
            <a:off x="5200650" y="1661160"/>
            <a:ext cx="5734" cy="4974258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H="1">
            <a:off x="5559982" y="1663022"/>
            <a:ext cx="11876" cy="4959494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>
            <a:off x="5729650" y="1661160"/>
            <a:ext cx="11876" cy="4959494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>
            <a:off x="6288242" y="1690688"/>
            <a:ext cx="11876" cy="4959494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6820159" y="1690688"/>
            <a:ext cx="0" cy="4959494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8092440" y="1661160"/>
            <a:ext cx="1187" cy="4989022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H="1">
            <a:off x="6109653" y="1675924"/>
            <a:ext cx="11876" cy="4959494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0348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0" grpId="1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Recap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nl-BE" dirty="0"/>
              <a:t>Model the behaviour of complex, timed, reactive, autonomous systems</a:t>
            </a:r>
          </a:p>
          <a:p>
            <a:pPr lvl="1"/>
            <a:r>
              <a:rPr lang="nl-BE" dirty="0"/>
              <a:t>“What” instead of “How” (= implemented by Statecharts compiler)</a:t>
            </a:r>
          </a:p>
          <a:p>
            <a:r>
              <a:rPr lang="nl-BE" dirty="0"/>
              <a:t>Abstractions:</a:t>
            </a:r>
          </a:p>
          <a:p>
            <a:pPr lvl="1"/>
            <a:r>
              <a:rPr lang="nl-BE" dirty="0"/>
              <a:t>States (composite, orthogonal)</a:t>
            </a:r>
          </a:p>
          <a:p>
            <a:pPr lvl="1"/>
            <a:r>
              <a:rPr lang="nl-BE" dirty="0"/>
              <a:t>Transitions</a:t>
            </a:r>
          </a:p>
          <a:p>
            <a:pPr lvl="1"/>
            <a:r>
              <a:rPr lang="nl-BE" dirty="0"/>
              <a:t>Timeouts</a:t>
            </a:r>
          </a:p>
          <a:p>
            <a:pPr lvl="1"/>
            <a:r>
              <a:rPr lang="nl-BE" dirty="0"/>
              <a:t>Events</a:t>
            </a:r>
          </a:p>
          <a:p>
            <a:r>
              <a:rPr lang="nl-BE" dirty="0"/>
              <a:t>Tool support:</a:t>
            </a:r>
          </a:p>
          <a:p>
            <a:pPr lvl="1"/>
            <a:r>
              <a:rPr lang="nl-BE" dirty="0"/>
              <a:t>Yakindu</a:t>
            </a:r>
          </a:p>
          <a:p>
            <a:pPr lvl="1"/>
            <a:r>
              <a:rPr lang="nl-BE" dirty="0"/>
              <a:t>SCCD</a:t>
            </a:r>
            <a:r>
              <a:rPr lang="nl-BE" baseline="30000" dirty="0"/>
              <a:t>8</a:t>
            </a:r>
          </a:p>
        </p:txBody>
      </p:sp>
      <p:sp>
        <p:nvSpPr>
          <p:cNvPr id="4" name="Rectangle 3"/>
          <p:cNvSpPr/>
          <p:nvPr/>
        </p:nvSpPr>
        <p:spPr>
          <a:xfrm>
            <a:off x="838200" y="6176963"/>
            <a:ext cx="105156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BE" sz="1400" baseline="30000" dirty="0"/>
              <a:t>8 </a:t>
            </a:r>
            <a:r>
              <a:rPr lang="en-US" sz="1400" dirty="0"/>
              <a:t>Simon Van </a:t>
            </a:r>
            <a:r>
              <a:rPr lang="en-US" sz="1400" dirty="0" err="1"/>
              <a:t>Mierlo</a:t>
            </a:r>
            <a:r>
              <a:rPr lang="en-US" sz="1400" dirty="0"/>
              <a:t>, </a:t>
            </a:r>
            <a:r>
              <a:rPr lang="en-US" sz="1400" dirty="0" err="1"/>
              <a:t>Yentl</a:t>
            </a:r>
            <a:r>
              <a:rPr lang="en-US" sz="1400" dirty="0"/>
              <a:t> Van </a:t>
            </a:r>
            <a:r>
              <a:rPr lang="en-US" sz="1400" dirty="0" err="1"/>
              <a:t>Tendeloo</a:t>
            </a:r>
            <a:r>
              <a:rPr lang="en-US" sz="1400" dirty="0"/>
              <a:t>, Bart Meyers, </a:t>
            </a:r>
            <a:r>
              <a:rPr lang="en-US" sz="1400" dirty="0" err="1"/>
              <a:t>Joeri</a:t>
            </a:r>
            <a:r>
              <a:rPr lang="en-US" sz="1400" dirty="0"/>
              <a:t> </a:t>
            </a:r>
            <a:r>
              <a:rPr lang="en-US" sz="1400" dirty="0" err="1"/>
              <a:t>Exelmans</a:t>
            </a:r>
            <a:r>
              <a:rPr lang="en-US" sz="1400" dirty="0"/>
              <a:t>, and Hans </a:t>
            </a:r>
            <a:r>
              <a:rPr lang="en-US" sz="1400" dirty="0" err="1"/>
              <a:t>Vangheluwe</a:t>
            </a:r>
            <a:r>
              <a:rPr lang="en-US" sz="1400" dirty="0"/>
              <a:t>. SCCD: SCXML extended with class diagrams. In 3rd Workshop on Engineering Interactive Systems with SCXML, part of EICS 2016, 2016. </a:t>
            </a:r>
          </a:p>
        </p:txBody>
      </p:sp>
    </p:spTree>
    <p:extLst>
      <p:ext uri="{BB962C8B-B14F-4D97-AF65-F5344CB8AC3E}">
        <p14:creationId xmlns:p14="http://schemas.microsoft.com/office/powerpoint/2010/main" val="7683228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Statecharts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Visual (topological, not geometric) formalism</a:t>
            </a:r>
          </a:p>
          <a:p>
            <a:r>
              <a:rPr lang="nl-BE" dirty="0"/>
              <a:t>Precisely defined syntax and semantics</a:t>
            </a:r>
          </a:p>
          <a:p>
            <a:r>
              <a:rPr lang="nl-BE" dirty="0"/>
              <a:t>Many uses:</a:t>
            </a:r>
          </a:p>
          <a:p>
            <a:pPr lvl="1"/>
            <a:r>
              <a:rPr lang="nl-BE" dirty="0"/>
              <a:t>Documentation (for human communication)</a:t>
            </a:r>
          </a:p>
          <a:p>
            <a:pPr lvl="1"/>
            <a:r>
              <a:rPr lang="nl-BE" dirty="0"/>
              <a:t>Analysis (of behavioural properties)</a:t>
            </a:r>
          </a:p>
          <a:p>
            <a:pPr lvl="1"/>
            <a:r>
              <a:rPr lang="nl-BE" dirty="0"/>
              <a:t>Simulation</a:t>
            </a:r>
          </a:p>
          <a:p>
            <a:pPr lvl="1"/>
            <a:r>
              <a:rPr lang="nl-BE" dirty="0"/>
              <a:t>Code synthesis</a:t>
            </a:r>
          </a:p>
          <a:p>
            <a:pPr lvl="1"/>
            <a:r>
              <a:rPr lang="nl-BE" dirty="0"/>
              <a:t>… and derived, such as testing, optimization, …</a:t>
            </a: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600200" y="3909060"/>
            <a:ext cx="4411980" cy="74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6012180" y="3656002"/>
            <a:ext cx="37188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2400" dirty="0">
                <a:solidFill>
                  <a:srgbClr val="FF0000"/>
                </a:solidFill>
              </a:rPr>
              <a:t>(see follow-on presentation)</a:t>
            </a:r>
            <a:endParaRPr lang="en-GB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7811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Statecharts History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Introduced by David Harel in 1987</a:t>
            </a:r>
            <a:r>
              <a:rPr lang="nl-BE" baseline="30000" dirty="0"/>
              <a:t>2</a:t>
            </a:r>
          </a:p>
          <a:p>
            <a:r>
              <a:rPr lang="nl-BE" dirty="0"/>
              <a:t>Notation based on higraphs = hypergraphs + Venn diagrams</a:t>
            </a:r>
          </a:p>
          <a:p>
            <a:r>
              <a:rPr lang="nl-BE" dirty="0"/>
              <a:t>Semantics extend deterministic finite state automata with:</a:t>
            </a:r>
          </a:p>
          <a:p>
            <a:pPr lvl="1"/>
            <a:r>
              <a:rPr lang="nl-BE" dirty="0"/>
              <a:t>Depth (Hierarchy)</a:t>
            </a:r>
          </a:p>
          <a:p>
            <a:pPr lvl="1"/>
            <a:r>
              <a:rPr lang="nl-BE" dirty="0"/>
              <a:t>Orthogonality</a:t>
            </a:r>
          </a:p>
          <a:p>
            <a:pPr lvl="1"/>
            <a:r>
              <a:rPr lang="nl-BE" dirty="0"/>
              <a:t>Broadcast Communication</a:t>
            </a:r>
          </a:p>
          <a:p>
            <a:pPr lvl="1"/>
            <a:r>
              <a:rPr lang="nl-BE" dirty="0"/>
              <a:t>Time</a:t>
            </a:r>
          </a:p>
          <a:p>
            <a:pPr lvl="1"/>
            <a:r>
              <a:rPr lang="nl-BE" dirty="0"/>
              <a:t>History</a:t>
            </a:r>
          </a:p>
          <a:p>
            <a:pPr lvl="1"/>
            <a:r>
              <a:rPr lang="nl-BE" dirty="0"/>
              <a:t>Syntactic sugar, such as enter/exit actions</a:t>
            </a:r>
          </a:p>
          <a:p>
            <a:pPr lvl="1"/>
            <a:endParaRPr lang="nl-BE" dirty="0"/>
          </a:p>
        </p:txBody>
      </p:sp>
      <p:sp>
        <p:nvSpPr>
          <p:cNvPr id="4" name="TextBox 3"/>
          <p:cNvSpPr txBox="1"/>
          <p:nvPr/>
        </p:nvSpPr>
        <p:spPr>
          <a:xfrm>
            <a:off x="838200" y="6310005"/>
            <a:ext cx="105210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baseline="30000" dirty="0"/>
              <a:t>2</a:t>
            </a:r>
            <a:r>
              <a:rPr lang="en-US" sz="1400" dirty="0"/>
              <a:t>David Harel, Statecharts: a visual formalism for complex systems, Science of Computer Programming, Volume 8, Issue 3, 1987, Pages 231-274</a:t>
            </a:r>
            <a:endParaRPr lang="nl-BE" sz="1400" dirty="0"/>
          </a:p>
        </p:txBody>
      </p:sp>
      <p:pic>
        <p:nvPicPr>
          <p:cNvPr id="3074" name="Picture 2" descr="Afbeeldingsresultaat voor david hare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2825" y="142565"/>
            <a:ext cx="1450975" cy="1770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792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Running Example</a:t>
            </a:r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89" t="1852" r="1823" b="7156"/>
          <a:stretch/>
        </p:blipFill>
        <p:spPr bwMode="auto">
          <a:xfrm>
            <a:off x="4416809" y="2340906"/>
            <a:ext cx="3074477" cy="273940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fbeeldingsresultaat voor policeman traffic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65" r="22958" b="323"/>
          <a:stretch/>
        </p:blipFill>
        <p:spPr bwMode="auto">
          <a:xfrm>
            <a:off x="8977350" y="3641888"/>
            <a:ext cx="2519738" cy="281202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354314" y="1970188"/>
            <a:ext cx="1639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b="1" dirty="0"/>
              <a:t>(Physical) Plant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977351" y="929648"/>
            <a:ext cx="141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b="1" dirty="0"/>
              <a:t>Environment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70330" y="1970188"/>
            <a:ext cx="1143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b="1" dirty="0"/>
              <a:t>Controller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3653170" y="2547483"/>
            <a:ext cx="70114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3649106" y="3859058"/>
            <a:ext cx="7228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7524212" y="2524126"/>
            <a:ext cx="1393651" cy="34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7389131" y="4679162"/>
            <a:ext cx="148036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633793" y="1910609"/>
            <a:ext cx="6799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nl-BE" dirty="0"/>
          </a:p>
          <a:p>
            <a:pPr algn="ctr"/>
            <a:r>
              <a:rPr lang="nl-BE" dirty="0"/>
              <a:t>input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631445" y="3212727"/>
            <a:ext cx="8337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nl-BE" dirty="0"/>
          </a:p>
          <a:p>
            <a:pPr algn="ctr"/>
            <a:r>
              <a:rPr lang="nl-BE" dirty="0"/>
              <a:t>output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556088" y="2177292"/>
            <a:ext cx="1393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dirty="0"/>
              <a:t>&lt;&lt;observe&gt;&gt;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717954" y="4328880"/>
            <a:ext cx="931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dirty="0"/>
              <a:t>&lt;&lt;act&gt;&gt;</a:t>
            </a:r>
          </a:p>
        </p:txBody>
      </p:sp>
      <p:pic>
        <p:nvPicPr>
          <p:cNvPr id="4098" name="Picture 2" descr="Afbeeldingsresultaat voor switch butt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5731" y="4478956"/>
            <a:ext cx="5334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Afbeeldingsresultaat voor question mark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330" y="2361958"/>
            <a:ext cx="2716281" cy="271628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Straight Arrow Connector 19"/>
          <p:cNvCxnSpPr/>
          <p:nvPr/>
        </p:nvCxnSpPr>
        <p:spPr>
          <a:xfrm flipH="1" flipV="1">
            <a:off x="7536120" y="2840291"/>
            <a:ext cx="1344491" cy="14206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 rot="2777867">
            <a:off x="7541232" y="3174510"/>
            <a:ext cx="1393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/>
              <a:t>&lt;&lt;observe&gt;&gt;</a:t>
            </a:r>
          </a:p>
        </p:txBody>
      </p:sp>
      <p:pic>
        <p:nvPicPr>
          <p:cNvPr id="4" name="Picture 2" descr="https://s1.cdn.autoevolution.com/images/news/most-common-motorcycle-myths-debunked-part-5-48029_1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2697" y="1566556"/>
            <a:ext cx="2534391" cy="1900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8390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2" grpId="0"/>
      <p:bldP spid="18" grpId="0"/>
      <p:bldP spid="19" grpId="0"/>
      <p:bldP spid="23" grpId="0"/>
      <p:bldP spid="2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89" t="1852" r="1823" b="7156"/>
          <a:stretch/>
        </p:blipFill>
        <p:spPr bwMode="auto">
          <a:xfrm>
            <a:off x="4093410" y="1721038"/>
            <a:ext cx="1519036" cy="135348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Deployment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9936" y="2455827"/>
            <a:ext cx="1757622" cy="4044023"/>
          </a:xfrm>
          <a:prstGeom prst="rect">
            <a:avLst/>
          </a:prstGeom>
        </p:spPr>
      </p:pic>
      <p:pic>
        <p:nvPicPr>
          <p:cNvPr id="5" name="Picture 4" descr="Afbeeldingsresultaat voor microchip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356" b="13438"/>
          <a:stretch/>
        </p:blipFill>
        <p:spPr bwMode="auto">
          <a:xfrm>
            <a:off x="838200" y="4204325"/>
            <a:ext cx="3415671" cy="229552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Afbeeldingsresultaat voor policeman traffic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65" r="22958" b="323"/>
          <a:stretch/>
        </p:blipFill>
        <p:spPr bwMode="auto">
          <a:xfrm>
            <a:off x="6683197" y="2466832"/>
            <a:ext cx="1182360" cy="131951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4095658" y="1386993"/>
            <a:ext cx="13204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1400" b="1" dirty="0"/>
              <a:t>(Physical) Plant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631727" y="963960"/>
            <a:ext cx="11432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1400" b="1" dirty="0"/>
              <a:t>Environment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706133" y="1413261"/>
            <a:ext cx="9342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1400" b="1" dirty="0"/>
              <a:t>Controller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3055754" y="1952298"/>
            <a:ext cx="975360" cy="38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 flipV="1">
            <a:off x="3055754" y="2868593"/>
            <a:ext cx="975360" cy="38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197442" y="1690688"/>
            <a:ext cx="6919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BE" sz="1400" dirty="0"/>
              <a:t>system</a:t>
            </a:r>
          </a:p>
          <a:p>
            <a:pPr algn="ctr"/>
            <a:r>
              <a:rPr lang="nl-BE" sz="1400" dirty="0"/>
              <a:t>input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198164" y="2606983"/>
            <a:ext cx="6919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BE" sz="1400" dirty="0"/>
              <a:t>system</a:t>
            </a:r>
          </a:p>
          <a:p>
            <a:pPr algn="ctr"/>
            <a:r>
              <a:rPr lang="nl-BE" sz="1400" dirty="0"/>
              <a:t>output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571243" y="1691135"/>
            <a:ext cx="11262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1400" dirty="0"/>
              <a:t>&lt;&lt;observe&gt;&gt;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701529" y="2597552"/>
            <a:ext cx="7665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1400" dirty="0"/>
              <a:t>&lt;&lt;act&gt;&gt;</a:t>
            </a:r>
          </a:p>
        </p:txBody>
      </p:sp>
      <p:pic>
        <p:nvPicPr>
          <p:cNvPr id="20" name="Picture 4" descr="Afbeeldingsresultaat voor question mark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6133" y="1753844"/>
            <a:ext cx="1320678" cy="132067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3" name="Straight Arrow Connector 32"/>
          <p:cNvCxnSpPr/>
          <p:nvPr/>
        </p:nvCxnSpPr>
        <p:spPr>
          <a:xfrm flipH="1" flipV="1">
            <a:off x="5656367" y="1971601"/>
            <a:ext cx="975360" cy="38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1531620" y="1375663"/>
            <a:ext cx="1665822" cy="191617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37" name="Straight Arrow Connector 36"/>
          <p:cNvCxnSpPr/>
          <p:nvPr/>
        </p:nvCxnSpPr>
        <p:spPr>
          <a:xfrm>
            <a:off x="2364531" y="3419475"/>
            <a:ext cx="0" cy="676275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2733675" y="3419475"/>
            <a:ext cx="6629400" cy="1093074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1531620" y="1374225"/>
            <a:ext cx="4243046" cy="191761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43" name="TextBox 42"/>
          <p:cNvSpPr txBox="1"/>
          <p:nvPr/>
        </p:nvSpPr>
        <p:spPr>
          <a:xfrm>
            <a:off x="4082473" y="1386992"/>
            <a:ext cx="14727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1400" b="1" dirty="0"/>
              <a:t>(Simulated) Plant</a:t>
            </a:r>
          </a:p>
        </p:txBody>
      </p:sp>
      <p:pic>
        <p:nvPicPr>
          <p:cNvPr id="5122" name="Picture 2" descr="Afbeeldingsresultaat voor computer icon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1" r="5441"/>
          <a:stretch/>
        </p:blipFill>
        <p:spPr bwMode="auto">
          <a:xfrm>
            <a:off x="6690422" y="1704661"/>
            <a:ext cx="1182361" cy="132674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TextBox 43"/>
          <p:cNvSpPr txBox="1"/>
          <p:nvPr/>
        </p:nvSpPr>
        <p:spPr>
          <a:xfrm>
            <a:off x="2213688" y="3509446"/>
            <a:ext cx="301686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BE" dirty="0"/>
              <a:t>1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5654682" y="3528088"/>
            <a:ext cx="301686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BE" dirty="0"/>
              <a:t>2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 flipH="1">
            <a:off x="5488781" y="2883538"/>
            <a:ext cx="1142947" cy="49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9" name="Picture 2" descr="Afbeeldingsresultaat voor switch button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2153" y="2730994"/>
            <a:ext cx="275198" cy="275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55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73565" y="1262478"/>
            <a:ext cx="1182360" cy="886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0" name="Straight Arrow Connector 59"/>
          <p:cNvCxnSpPr/>
          <p:nvPr/>
        </p:nvCxnSpPr>
        <p:spPr>
          <a:xfrm flipH="1" flipV="1">
            <a:off x="5674742" y="2062702"/>
            <a:ext cx="901318" cy="7416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 rot="2375119">
            <a:off x="5640063" y="2198018"/>
            <a:ext cx="11262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1400" dirty="0"/>
              <a:t>&lt;&lt;observe&gt;&gt;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6665434" y="1395277"/>
            <a:ext cx="11432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1400" b="1" dirty="0"/>
              <a:t>Environment</a:t>
            </a:r>
          </a:p>
        </p:txBody>
      </p:sp>
    </p:spTree>
    <p:extLst>
      <p:ext uri="{BB962C8B-B14F-4D97-AF65-F5344CB8AC3E}">
        <p14:creationId xmlns:p14="http://schemas.microsoft.com/office/powerpoint/2010/main" val="2661088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35" grpId="0" animBg="1"/>
      <p:bldP spid="35" grpId="1" animBg="1"/>
      <p:bldP spid="40" grpId="0" animBg="1"/>
      <p:bldP spid="43" grpId="0"/>
      <p:bldP spid="44" grpId="0" animBg="1"/>
      <p:bldP spid="46" grpId="0" animBg="1"/>
      <p:bldP spid="61" grpId="0"/>
      <p:bldP spid="6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Formalism Transformation Graph</a:t>
            </a:r>
            <a:endParaRPr lang="en-GB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8543" y="1690688"/>
            <a:ext cx="4274914" cy="4397260"/>
          </a:xfrm>
        </p:spPr>
      </p:pic>
    </p:spTree>
    <p:extLst>
      <p:ext uri="{BB962C8B-B14F-4D97-AF65-F5344CB8AC3E}">
        <p14:creationId xmlns:p14="http://schemas.microsoft.com/office/powerpoint/2010/main" val="7704684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7231</TotalTime>
  <Words>1609</Words>
  <Application>Microsoft Office PowerPoint</Application>
  <PresentationFormat>Widescreen</PresentationFormat>
  <Paragraphs>251</Paragraphs>
  <Slides>40</Slides>
  <Notes>24</Notes>
  <HiddenSlides>0</HiddenSlides>
  <MMClips>4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7" baseType="lpstr">
      <vt:lpstr>Arial</vt:lpstr>
      <vt:lpstr>Calibri</vt:lpstr>
      <vt:lpstr>Calibri Light</vt:lpstr>
      <vt:lpstr>DejaVu Sans</vt:lpstr>
      <vt:lpstr>Wingdings</vt:lpstr>
      <vt:lpstr>XXDDTQ+CMR10</vt:lpstr>
      <vt:lpstr>Office Theme</vt:lpstr>
      <vt:lpstr>PowerPoint Presentation</vt:lpstr>
      <vt:lpstr>Complex Systems</vt:lpstr>
      <vt:lpstr>Modelling Reactive Systems</vt:lpstr>
      <vt:lpstr>Discrete-Event Abstraction</vt:lpstr>
      <vt:lpstr>Statecharts</vt:lpstr>
      <vt:lpstr>Statecharts History</vt:lpstr>
      <vt:lpstr>Running Example</vt:lpstr>
      <vt:lpstr>Deployment</vt:lpstr>
      <vt:lpstr>Formalism Transformation Graph</vt:lpstr>
      <vt:lpstr>Workflow</vt:lpstr>
      <vt:lpstr>Requirements</vt:lpstr>
      <vt:lpstr>Workflow</vt:lpstr>
      <vt:lpstr>States</vt:lpstr>
      <vt:lpstr>Default State</vt:lpstr>
      <vt:lpstr>Transitions</vt:lpstr>
      <vt:lpstr>Yakindu5: Modelling</vt:lpstr>
      <vt:lpstr>Workflow</vt:lpstr>
      <vt:lpstr>Yakindu: Simulation (Scaled Real-Time)</vt:lpstr>
      <vt:lpstr>Workflow</vt:lpstr>
      <vt:lpstr>Hierarchy</vt:lpstr>
      <vt:lpstr>Hierarchy: Modified Example</vt:lpstr>
      <vt:lpstr>Yakindu: Hierarchy</vt:lpstr>
      <vt:lpstr>History</vt:lpstr>
      <vt:lpstr>Yakindu: History</vt:lpstr>
      <vt:lpstr>Concurrency</vt:lpstr>
      <vt:lpstr>Workflow</vt:lpstr>
      <vt:lpstr>Yakindu: Simulation</vt:lpstr>
      <vt:lpstr>Workflow</vt:lpstr>
      <vt:lpstr>Statecharts Testing</vt:lpstr>
      <vt:lpstr>Orthogonal Components (White-Box)</vt:lpstr>
      <vt:lpstr>Workflow</vt:lpstr>
      <vt:lpstr>Yakindu: Testing</vt:lpstr>
      <vt:lpstr>Yakindu: Testing</vt:lpstr>
      <vt:lpstr>Yakindu: Testing</vt:lpstr>
      <vt:lpstr>Workflow</vt:lpstr>
      <vt:lpstr>Code Generation</vt:lpstr>
      <vt:lpstr>Generated Code</vt:lpstr>
      <vt:lpstr>PowerPoint Presentation</vt:lpstr>
      <vt:lpstr>Deployed Application (Scaled Real-Time)</vt:lpstr>
      <vt:lpstr>Recap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 Introduction to Statecharts Modelling and Simulation</dc:title>
  <dc:creator>Simon</dc:creator>
  <cp:lastModifiedBy>Simon</cp:lastModifiedBy>
  <cp:revision>777</cp:revision>
  <dcterms:created xsi:type="dcterms:W3CDTF">2017-04-11T08:37:16Z</dcterms:created>
  <dcterms:modified xsi:type="dcterms:W3CDTF">2018-02-05T08:13:39Z</dcterms:modified>
</cp:coreProperties>
</file>